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7" r:id="rId2"/>
    <p:sldId id="302" r:id="rId3"/>
    <p:sldId id="303" r:id="rId4"/>
    <p:sldId id="304" r:id="rId5"/>
    <p:sldId id="283" r:id="rId6"/>
    <p:sldId id="292" r:id="rId7"/>
    <p:sldId id="275" r:id="rId8"/>
    <p:sldId id="280" r:id="rId9"/>
    <p:sldId id="282" r:id="rId10"/>
    <p:sldId id="284" r:id="rId11"/>
    <p:sldId id="301" r:id="rId12"/>
    <p:sldId id="294" r:id="rId13"/>
    <p:sldId id="299" r:id="rId14"/>
    <p:sldId id="300" r:id="rId15"/>
    <p:sldId id="306" r:id="rId16"/>
    <p:sldId id="295" r:id="rId17"/>
    <p:sldId id="296" r:id="rId18"/>
    <p:sldId id="298" r:id="rId19"/>
    <p:sldId id="305" r:id="rId20"/>
  </p:sldIdLst>
  <p:sldSz cx="12192000" cy="6858000"/>
  <p:notesSz cx="6858000" cy="9144000"/>
  <p:embeddedFontLst>
    <p:embeddedFont>
      <p:font typeface="Nanum Pen" panose="03040600000000000000" pitchFamily="66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KoPub돋움체 Medium" panose="02020603020101020101" pitchFamily="18" charset="-127"/>
      <p:regular r:id="rId24"/>
    </p:embeddedFont>
    <p:embeddedFont>
      <p:font typeface="KoPub돋움체 Bold" panose="02020603020101020101" pitchFamily="18" charset="-127"/>
      <p:regular r:id="rId25"/>
    </p:embeddedFont>
    <p:embeddedFont>
      <p:font typeface="Jua" pitchFamily="2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8BAC0"/>
    <a:srgbClr val="5395E9"/>
    <a:srgbClr val="1C3844"/>
    <a:srgbClr val="FFE6EA"/>
    <a:srgbClr val="E6E6E6"/>
    <a:srgbClr val="C32937"/>
    <a:srgbClr val="991A2F"/>
    <a:srgbClr val="EFF0F2"/>
    <a:srgbClr val="C12533"/>
    <a:srgbClr val="CCCC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D6354-89D1-4D5D-9C95-66242992AA37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0CFB-CA2F-4689-BF83-09881015C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441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D6354-89D1-4D5D-9C95-66242992AA37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0CFB-CA2F-4689-BF83-09881015C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10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D6354-89D1-4D5D-9C95-66242992AA37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0CFB-CA2F-4689-BF83-09881015C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97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D6354-89D1-4D5D-9C95-66242992AA37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0CFB-CA2F-4689-BF83-09881015C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999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D6354-89D1-4D5D-9C95-66242992AA37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0CFB-CA2F-4689-BF83-09881015C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114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D6354-89D1-4D5D-9C95-66242992AA37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0CFB-CA2F-4689-BF83-09881015C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05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D6354-89D1-4D5D-9C95-66242992AA37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0CFB-CA2F-4689-BF83-09881015C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01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D6354-89D1-4D5D-9C95-66242992AA37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0CFB-CA2F-4689-BF83-09881015C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462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D6354-89D1-4D5D-9C95-66242992AA37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0CFB-CA2F-4689-BF83-09881015C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336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D6354-89D1-4D5D-9C95-66242992AA37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0CFB-CA2F-4689-BF83-09881015C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186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D6354-89D1-4D5D-9C95-66242992AA37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0CFB-CA2F-4689-BF83-09881015C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D6354-89D1-4D5D-9C95-66242992AA37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40CFB-CA2F-4689-BF83-09881015C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652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hdphoto" Target="../media/hdphoto5.wdp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12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9.png"/><Relationship Id="rId5" Type="http://schemas.openxmlformats.org/officeDocument/2006/relationships/image" Target="../media/image31.png"/><Relationship Id="rId15" Type="http://schemas.openxmlformats.org/officeDocument/2006/relationships/image" Target="../media/image29.png"/><Relationship Id="rId10" Type="http://schemas.openxmlformats.org/officeDocument/2006/relationships/hyperlink" Target="https://kr.pixtastock.com/illustration/45434727" TargetMode="External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microsoft.com/office/2007/relationships/hdphoto" Target="../media/hdphoto5.wdp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11" Type="http://schemas.openxmlformats.org/officeDocument/2006/relationships/image" Target="../media/image11.jpe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3.wdp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microsoft.com/office/2007/relationships/hdphoto" Target="../media/hdphoto5.wdp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BA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25" b="100000" l="1323" r="97121">
                        <a14:foregroundMark x1="34397" y1="36533" x2="33619" y2="44272"/>
                        <a14:foregroundMark x1="33463" y1="40248" x2="31984" y2="74303"/>
                        <a14:foregroundMark x1="34630" y1="38390" x2="39533" y2="28793"/>
                        <a14:foregroundMark x1="39066" y1="79876" x2="45214" y2="79257"/>
                        <a14:foregroundMark x1="64047" y1="67492" x2="64047" y2="67492"/>
                        <a14:foregroundMark x1="61634" y1="68111" x2="61946" y2="718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13477" y="3216621"/>
            <a:ext cx="13218953" cy="33227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51175" y="1062787"/>
            <a:ext cx="6751598" cy="1183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1C384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공통 프로젝트 트랙</a:t>
            </a:r>
            <a:r>
              <a:rPr lang="en-US" altLang="ko-KR" sz="2800" b="1" dirty="0" smtClean="0">
                <a:solidFill>
                  <a:srgbClr val="1C384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1&gt; </a:t>
            </a:r>
            <a:r>
              <a:rPr lang="ko-KR" altLang="en-US" sz="2800" b="1" dirty="0" smtClean="0">
                <a:solidFill>
                  <a:srgbClr val="1C384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웹 기술</a:t>
            </a:r>
            <a:r>
              <a:rPr lang="en-US" altLang="ko-KR" sz="2800" b="1" dirty="0" smtClean="0">
                <a:solidFill>
                  <a:srgbClr val="1C384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4800" b="1" dirty="0" smtClean="0">
                <a:solidFill>
                  <a:srgbClr val="1C384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 프로젝트 계획안</a:t>
            </a:r>
            <a:endParaRPr lang="ko-KR" altLang="en-US" sz="4800" b="1" dirty="0">
              <a:solidFill>
                <a:srgbClr val="1C384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811755" y="2002298"/>
            <a:ext cx="4055477" cy="3594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ko-KR" sz="4000" b="1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z="4000" b="1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</a:t>
            </a:r>
            <a:endParaRPr lang="en-US" altLang="ko-KR" sz="4000" b="1" dirty="0" smtClean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3200" b="1" dirty="0" err="1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전자파컴공레인저</a:t>
            </a:r>
            <a:endParaRPr lang="en-US" altLang="ko-KR" sz="3200" b="1" dirty="0" smtClean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600" b="1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김원정</a:t>
            </a:r>
            <a:r>
              <a:rPr lang="en-US" altLang="ko-KR" sz="1600" b="1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ko-KR" altLang="en-US" sz="1600" b="1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팀장</a:t>
            </a:r>
            <a:endParaRPr lang="en-US" altLang="ko-KR" sz="1600" b="1" dirty="0" smtClean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600" b="1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권오정</a:t>
            </a:r>
            <a:r>
              <a:rPr lang="en-US" altLang="ko-KR" sz="1600" b="1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CTO</a:t>
            </a:r>
          </a:p>
          <a:p>
            <a:pPr algn="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김찬영</a:t>
            </a:r>
            <a:endParaRPr lang="en-US" altLang="ko-KR" sz="1600" b="1" dirty="0" smtClean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나종석</a:t>
            </a:r>
            <a:endParaRPr lang="en-US" altLang="ko-KR" sz="1600" b="1" dirty="0" smtClean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신유빈</a:t>
            </a:r>
            <a:endParaRPr lang="ko-KR" altLang="en-US" sz="16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48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2"/>
          <a:srcRect b="71611"/>
          <a:stretch/>
        </p:blipFill>
        <p:spPr>
          <a:xfrm>
            <a:off x="3424963" y="1857297"/>
            <a:ext cx="1598180" cy="306783"/>
          </a:xfrm>
          <a:prstGeom prst="rect">
            <a:avLst/>
          </a:prstGeom>
        </p:spPr>
      </p:pic>
      <p:grpSp>
        <p:nvGrpSpPr>
          <p:cNvPr id="75" name="그룹 74"/>
          <p:cNvGrpSpPr/>
          <p:nvPr/>
        </p:nvGrpSpPr>
        <p:grpSpPr>
          <a:xfrm>
            <a:off x="4839155" y="2218303"/>
            <a:ext cx="3660587" cy="328733"/>
            <a:chOff x="3630057" y="2090849"/>
            <a:chExt cx="3660587" cy="328733"/>
          </a:xfrm>
        </p:grpSpPr>
        <p:grpSp>
          <p:nvGrpSpPr>
            <p:cNvPr id="76" name="그룹 75"/>
            <p:cNvGrpSpPr/>
            <p:nvPr/>
          </p:nvGrpSpPr>
          <p:grpSpPr>
            <a:xfrm>
              <a:off x="4553730" y="2090849"/>
              <a:ext cx="2736914" cy="328733"/>
              <a:chOff x="3492701" y="2485829"/>
              <a:chExt cx="4967045" cy="470223"/>
            </a:xfrm>
          </p:grpSpPr>
          <p:sp>
            <p:nvSpPr>
              <p:cNvPr id="78" name="모서리가 둥근 직사각형 77"/>
              <p:cNvSpPr/>
              <p:nvPr/>
            </p:nvSpPr>
            <p:spPr>
              <a:xfrm>
                <a:off x="3492701" y="2485829"/>
                <a:ext cx="4967045" cy="47022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62531" y="2621359"/>
                <a:ext cx="285750" cy="247650"/>
              </a:xfrm>
              <a:prstGeom prst="rect">
                <a:avLst/>
              </a:prstGeom>
            </p:spPr>
          </p:pic>
          <p:sp>
            <p:nvSpPr>
              <p:cNvPr id="98" name="TextBox 97"/>
              <p:cNvSpPr txBox="1"/>
              <p:nvPr/>
            </p:nvSpPr>
            <p:spPr>
              <a:xfrm>
                <a:off x="3548507" y="2567394"/>
                <a:ext cx="3958638" cy="363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3630057" y="2119551"/>
              <a:ext cx="923673" cy="265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레시피 검색</a:t>
              </a:r>
              <a:endParaRPr lang="en-US" altLang="ko-KR" sz="11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100" name="그림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009" y="2555370"/>
            <a:ext cx="476250" cy="7810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19" b="52137" l="2715" r="51584"/>
                    </a14:imgEffect>
                  </a14:imgLayer>
                </a14:imgProps>
              </a:ext>
            </a:extLst>
          </a:blip>
          <a:srcRect r="46096" b="44410"/>
          <a:stretch/>
        </p:blipFill>
        <p:spPr>
          <a:xfrm>
            <a:off x="7252093" y="2566010"/>
            <a:ext cx="605802" cy="769039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863" b="97436" l="0" r="56109"/>
                    </a14:imgEffect>
                  </a14:imgLayer>
                </a14:imgProps>
              </a:ext>
            </a:extLst>
          </a:blip>
          <a:srcRect t="45944" r="45529"/>
          <a:stretch/>
        </p:blipFill>
        <p:spPr>
          <a:xfrm>
            <a:off x="6645327" y="2576621"/>
            <a:ext cx="612176" cy="747816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02" b="97436" l="9955" r="100000"/>
                    </a14:imgEffect>
                  </a14:imgLayer>
                </a14:imgProps>
              </a:ext>
            </a:extLst>
          </a:blip>
          <a:srcRect l="49276" t="42583"/>
          <a:stretch/>
        </p:blipFill>
        <p:spPr>
          <a:xfrm>
            <a:off x="5461112" y="2553368"/>
            <a:ext cx="570068" cy="794323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47863" l="47059" r="100000"/>
                    </a14:imgEffect>
                  </a14:imgLayer>
                </a14:imgProps>
              </a:ext>
            </a:extLst>
          </a:blip>
          <a:srcRect l="45946" b="49863"/>
          <a:stretch/>
        </p:blipFill>
        <p:spPr>
          <a:xfrm>
            <a:off x="6022876" y="2603728"/>
            <a:ext cx="607497" cy="693602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5308283" y="2767732"/>
            <a:ext cx="9236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레시피</a:t>
            </a:r>
            <a:endParaRPr lang="en-US" altLang="ko-KR" sz="11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en-US" altLang="ko-KR" sz="11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872562" y="2767732"/>
            <a:ext cx="9236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레시피</a:t>
            </a:r>
            <a:endParaRPr lang="en-US" altLang="ko-KR" sz="11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436841" y="2767732"/>
            <a:ext cx="9236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레시피</a:t>
            </a:r>
            <a:endParaRPr lang="en-US" altLang="ko-KR" sz="11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001120" y="2767732"/>
            <a:ext cx="9236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레시피</a:t>
            </a:r>
            <a:endParaRPr lang="en-US" altLang="ko-KR" sz="11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762828" y="2272671"/>
            <a:ext cx="2258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스파게티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774511" y="2572973"/>
            <a:ext cx="476250" cy="7810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6" name="직사각형 65"/>
          <p:cNvSpPr/>
          <p:nvPr/>
        </p:nvSpPr>
        <p:spPr>
          <a:xfrm>
            <a:off x="1828733" y="1125342"/>
            <a:ext cx="8534534" cy="57274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43831" y="7077517"/>
            <a:ext cx="50195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10"/>
              </a:rPr>
              <a:t>음식 재료 일러스트</a:t>
            </a:r>
            <a:endParaRPr lang="en-US" altLang="ko-KR" dirty="0" smtClean="0">
              <a:hlinkClick r:id="rId10"/>
            </a:endParaRPr>
          </a:p>
          <a:p>
            <a:r>
              <a:rPr lang="en-US" altLang="ko-KR" dirty="0" smtClean="0">
                <a:hlinkClick r:id="rId10"/>
              </a:rPr>
              <a:t>https</a:t>
            </a:r>
            <a:r>
              <a:rPr lang="en-US" altLang="ko-KR" dirty="0">
                <a:hlinkClick r:id="rId10"/>
              </a:rPr>
              <a:t>://kr.pixtastock.com/illustration/45434727</a:t>
            </a:r>
            <a:endParaRPr lang="ko-KR" altLang="en-US" dirty="0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17" y="95915"/>
            <a:ext cx="1960020" cy="700716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0" y="737343"/>
            <a:ext cx="12192000" cy="501285"/>
          </a:xfrm>
          <a:prstGeom prst="rect">
            <a:avLst/>
          </a:prstGeom>
          <a:solidFill>
            <a:srgbClr val="991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1926394" y="826802"/>
            <a:ext cx="931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홈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596302" y="842761"/>
            <a:ext cx="1970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냉장고를 </a:t>
            </a:r>
            <a:r>
              <a:rPr lang="en-US" altLang="ko-KR" sz="1600" dirty="0" err="1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Vue</a:t>
            </a:r>
            <a:r>
              <a:rPr lang="ko-KR" altLang="en-US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탁해</a:t>
            </a:r>
            <a:endParaRPr lang="ko-KR" altLang="en-US" sz="16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014501" y="842761"/>
            <a:ext cx="1970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공지사항</a:t>
            </a:r>
            <a:endParaRPr lang="ko-KR" altLang="en-US" sz="16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952893" y="202194"/>
            <a:ext cx="2118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Jua" pitchFamily="2" charset="-127"/>
                <a:ea typeface="Jua" pitchFamily="2" charset="-127"/>
              </a:rPr>
              <a:t>로그아웃 </a:t>
            </a:r>
            <a:r>
              <a:rPr lang="ko-KR" altLang="en-US" sz="1600" dirty="0" err="1" smtClean="0">
                <a:latin typeface="Jua" pitchFamily="2" charset="-127"/>
                <a:ea typeface="Jua" pitchFamily="2" charset="-127"/>
              </a:rPr>
              <a:t>마이페이지</a:t>
            </a:r>
            <a:endParaRPr lang="ko-KR" altLang="en-US" sz="1600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05402" y="818708"/>
            <a:ext cx="1970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Recipe </a:t>
            </a:r>
            <a:r>
              <a:rPr lang="ko-KR" altLang="en-US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작성하기</a:t>
            </a:r>
            <a:endParaRPr lang="ko-KR" altLang="en-US" sz="16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509157" y="1182369"/>
            <a:ext cx="1562974" cy="59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6396" y="1519105"/>
            <a:ext cx="5751184" cy="324013"/>
          </a:xfrm>
          <a:prstGeom prst="roundRect">
            <a:avLst>
              <a:gd name="adj" fmla="val 4523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과정</a:t>
            </a:r>
            <a:r>
              <a:rPr lang="ko-KR" altLang="en-US" sz="12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입력</a:t>
            </a:r>
            <a:endParaRPr lang="ko-KR" altLang="en-US" sz="1400" dirty="0">
              <a:solidFill>
                <a:schemeClr val="tx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186396" y="5855390"/>
            <a:ext cx="5751184" cy="324013"/>
          </a:xfrm>
          <a:prstGeom prst="roundRect">
            <a:avLst>
              <a:gd name="adj" fmla="val 4523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후기</a:t>
            </a:r>
            <a:r>
              <a:rPr lang="ko-KR" altLang="en-US" sz="12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입력</a:t>
            </a:r>
            <a:endParaRPr lang="ko-KR" altLang="en-US" sz="1400" dirty="0">
              <a:solidFill>
                <a:schemeClr val="tx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1983655" y="2976551"/>
            <a:ext cx="196214" cy="755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74426" y="5499842"/>
            <a:ext cx="3272458" cy="261610"/>
            <a:chOff x="4603714" y="5582463"/>
            <a:chExt cx="3272458" cy="261610"/>
          </a:xfrm>
        </p:grpSpPr>
        <p:sp>
          <p:nvSpPr>
            <p:cNvPr id="33" name="직사각형 32"/>
            <p:cNvSpPr/>
            <p:nvPr/>
          </p:nvSpPr>
          <p:spPr>
            <a:xfrm>
              <a:off x="4603714" y="5599367"/>
              <a:ext cx="348336" cy="219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735562" y="5582463"/>
              <a:ext cx="31406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|   </a:t>
              </a:r>
              <a:r>
                <a:rPr lang="ko-KR" altLang="en-US" sz="11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분의 시간이 필요합니다</a:t>
              </a:r>
              <a:r>
                <a:rPr lang="en-US" altLang="ko-KR" sz="11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747" b="99451" l="0" r="97207">
                        <a14:foregroundMark x1="48603" y1="44505" x2="47486" y2="54945"/>
                        <a14:backgroundMark x1="91061" y1="25275" x2="97207" y2="35165"/>
                        <a14:backgroundMark x1="88268" y1="23626" x2="93855" y2="37363"/>
                        <a14:backgroundMark x1="8939" y1="21429" x2="1117" y2="379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83677" y="1944984"/>
            <a:ext cx="207969" cy="211455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3283677" y="3245130"/>
            <a:ext cx="1131642" cy="265207"/>
            <a:chOff x="3682231" y="2789786"/>
            <a:chExt cx="1131642" cy="265207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747" b="99451" l="0" r="97207">
                          <a14:foregroundMark x1="48603" y1="44505" x2="47486" y2="54945"/>
                          <a14:backgroundMark x1="91061" y1="25275" x2="97207" y2="35165"/>
                          <a14:backgroundMark x1="88268" y1="23626" x2="93855" y2="37363"/>
                          <a14:backgroundMark x1="8939" y1="21429" x2="1117" y2="379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682231" y="2816662"/>
              <a:ext cx="207969" cy="21145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3890200" y="2789786"/>
              <a:ext cx="923673" cy="265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추가하기</a:t>
              </a:r>
              <a:endParaRPr lang="en-US" altLang="ko-KR" sz="11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3387661" y="5498044"/>
            <a:ext cx="923673" cy="265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소요시간 </a:t>
            </a:r>
            <a:r>
              <a:rPr lang="en-US" altLang="ko-KR" sz="11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  <p:sp>
        <p:nvSpPr>
          <p:cNvPr id="99" name="모서리가 둥근 직사각형 98"/>
          <p:cNvSpPr/>
          <p:nvPr/>
        </p:nvSpPr>
        <p:spPr>
          <a:xfrm>
            <a:off x="3235754" y="6279047"/>
            <a:ext cx="5701826" cy="43471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6" name="그룹 5"/>
          <p:cNvGrpSpPr/>
          <p:nvPr/>
        </p:nvGrpSpPr>
        <p:grpSpPr>
          <a:xfrm>
            <a:off x="7560142" y="1901124"/>
            <a:ext cx="1703777" cy="2314908"/>
            <a:chOff x="6392271" y="1832545"/>
            <a:chExt cx="1703777" cy="2708407"/>
          </a:xfrm>
        </p:grpSpPr>
        <p:sp>
          <p:nvSpPr>
            <p:cNvPr id="2" name="이등변 삼각형 1"/>
            <p:cNvSpPr/>
            <p:nvPr/>
          </p:nvSpPr>
          <p:spPr>
            <a:xfrm rot="16200000">
              <a:off x="6098377" y="2543281"/>
              <a:ext cx="2708407" cy="1286935"/>
            </a:xfrm>
            <a:prstGeom prst="triangle">
              <a:avLst/>
            </a:prstGeom>
            <a:solidFill>
              <a:srgbClr val="FFE6EA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림 61" descr="옅은이(가) 표시된 사진&#10;&#10;자동 생성된 설명">
              <a:extLst>
                <a:ext uri="{FF2B5EF4-FFF2-40B4-BE49-F238E27FC236}">
                  <a16:creationId xmlns:a16="http://schemas.microsoft.com/office/drawing/2014/main" id="{7471E496-4514-4609-8548-32AA1CD6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20591868">
              <a:off x="6392271" y="2793972"/>
              <a:ext cx="718986" cy="756122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9263920" y="1950163"/>
            <a:ext cx="2138763" cy="226586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432156" y="2284597"/>
            <a:ext cx="1843297" cy="413909"/>
            <a:chOff x="8324716" y="2122037"/>
            <a:chExt cx="1843297" cy="413909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15"/>
            <a:srcRect l="2368" t="21780" r="75584" b="38074"/>
            <a:stretch/>
          </p:blipFill>
          <p:spPr>
            <a:xfrm>
              <a:off x="8324716" y="2141319"/>
              <a:ext cx="556361" cy="383697"/>
            </a:xfrm>
            <a:prstGeom prst="rect">
              <a:avLst/>
            </a:prstGeom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8932140" y="2122037"/>
              <a:ext cx="1235873" cy="41390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 smtClean="0">
                  <a:solidFill>
                    <a:schemeClr val="tx1"/>
                  </a:solidFill>
                </a:rPr>
                <a:t>1. 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소금을 넣은 물을 끓인다</a:t>
              </a:r>
              <a:r>
                <a:rPr lang="en-US" altLang="ko-KR" sz="700" dirty="0" smtClean="0">
                  <a:solidFill>
                    <a:schemeClr val="tx1"/>
                  </a:solidFill>
                </a:rPr>
                <a:t>.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432156" y="2766294"/>
            <a:ext cx="1843297" cy="413909"/>
            <a:chOff x="8351106" y="2603734"/>
            <a:chExt cx="1843297" cy="413909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 rotWithShape="1">
            <a:blip r:embed="rId15"/>
            <a:srcRect l="2368" t="21780" r="75584" b="38074"/>
            <a:stretch/>
          </p:blipFill>
          <p:spPr>
            <a:xfrm>
              <a:off x="8351106" y="2623016"/>
              <a:ext cx="556361" cy="383697"/>
            </a:xfrm>
            <a:prstGeom prst="rect">
              <a:avLst/>
            </a:prstGeom>
          </p:spPr>
        </p:pic>
        <p:sp>
          <p:nvSpPr>
            <p:cNvPr id="69" name="모서리가 둥근 직사각형 68"/>
            <p:cNvSpPr/>
            <p:nvPr/>
          </p:nvSpPr>
          <p:spPr>
            <a:xfrm>
              <a:off x="8958530" y="2603734"/>
              <a:ext cx="1235873" cy="41390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 smtClean="0">
                  <a:solidFill>
                    <a:schemeClr val="tx1"/>
                  </a:solidFill>
                </a:rPr>
                <a:t>2. 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물이 끓을 때 스파게티 면을 넣어준다</a:t>
              </a:r>
              <a:r>
                <a:rPr lang="en-US" altLang="ko-KR" sz="700" dirty="0" smtClean="0">
                  <a:solidFill>
                    <a:schemeClr val="tx1"/>
                  </a:solidFill>
                </a:rPr>
                <a:t>.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432156" y="3256343"/>
            <a:ext cx="1843297" cy="413909"/>
            <a:chOff x="8356566" y="3093783"/>
            <a:chExt cx="1843297" cy="413909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15"/>
            <a:srcRect l="2368" t="21780" r="75584" b="38074"/>
            <a:stretch/>
          </p:blipFill>
          <p:spPr>
            <a:xfrm>
              <a:off x="8356566" y="3113065"/>
              <a:ext cx="556361" cy="383697"/>
            </a:xfrm>
            <a:prstGeom prst="rect">
              <a:avLst/>
            </a:prstGeom>
          </p:spPr>
        </p:pic>
        <p:sp>
          <p:nvSpPr>
            <p:cNvPr id="71" name="모서리가 둥근 직사각형 70"/>
            <p:cNvSpPr/>
            <p:nvPr/>
          </p:nvSpPr>
          <p:spPr>
            <a:xfrm>
              <a:off x="8963990" y="3093783"/>
              <a:ext cx="1235873" cy="41390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 smtClean="0">
                  <a:solidFill>
                    <a:schemeClr val="tx1"/>
                  </a:solidFill>
                </a:rPr>
                <a:t>3. 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면이 익으면 소스를 넣어준다</a:t>
              </a:r>
              <a:r>
                <a:rPr lang="en-US" altLang="ko-KR" sz="700" dirty="0" smtClean="0">
                  <a:solidFill>
                    <a:schemeClr val="tx1"/>
                  </a:solidFill>
                </a:rPr>
                <a:t>.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432156" y="3706701"/>
            <a:ext cx="1843297" cy="413909"/>
            <a:chOff x="8375779" y="3544141"/>
            <a:chExt cx="1843297" cy="4139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15"/>
            <a:srcRect l="2368" t="21780" r="75584" b="38074"/>
            <a:stretch/>
          </p:blipFill>
          <p:spPr>
            <a:xfrm>
              <a:off x="8375779" y="3563423"/>
              <a:ext cx="556361" cy="383697"/>
            </a:xfrm>
            <a:prstGeom prst="rect">
              <a:avLst/>
            </a:prstGeom>
          </p:spPr>
        </p:pic>
        <p:sp>
          <p:nvSpPr>
            <p:cNvPr id="73" name="모서리가 둥근 직사각형 72"/>
            <p:cNvSpPr/>
            <p:nvPr/>
          </p:nvSpPr>
          <p:spPr>
            <a:xfrm>
              <a:off x="8983203" y="3544141"/>
              <a:ext cx="1235873" cy="41390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 smtClean="0">
                  <a:solidFill>
                    <a:schemeClr val="tx1"/>
                  </a:solidFill>
                </a:rPr>
                <a:t>4. 2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분 정도 휘저어준다</a:t>
              </a:r>
              <a:r>
                <a:rPr lang="en-US" altLang="ko-KR" sz="700" dirty="0" smtClean="0">
                  <a:solidFill>
                    <a:schemeClr val="tx1"/>
                  </a:solidFill>
                </a:rPr>
                <a:t>.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74" name="모서리가 둥근 직사각형 73"/>
          <p:cNvSpPr/>
          <p:nvPr/>
        </p:nvSpPr>
        <p:spPr>
          <a:xfrm>
            <a:off x="10563570" y="2036911"/>
            <a:ext cx="703237" cy="191424"/>
          </a:xfrm>
          <a:prstGeom prst="roundRect">
            <a:avLst/>
          </a:prstGeom>
          <a:solidFill>
            <a:srgbClr val="EF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bg2">
                    <a:lumMod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사용하기</a:t>
            </a:r>
            <a:endParaRPr lang="ko-KR" altLang="en-US" sz="1050" dirty="0">
              <a:solidFill>
                <a:schemeClr val="bg2">
                  <a:lumMod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420410" y="1952002"/>
            <a:ext cx="1466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공공 데이터 레시피에서 불러오기</a:t>
            </a:r>
            <a:endParaRPr lang="en-US" altLang="ko-KR" sz="7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3186396" y="4698188"/>
            <a:ext cx="5751184" cy="324013"/>
          </a:xfrm>
          <a:prstGeom prst="roundRect">
            <a:avLst>
              <a:gd name="adj" fmla="val 4523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난이도</a:t>
            </a:r>
            <a:r>
              <a:rPr lang="en-US" altLang="ko-KR" sz="1100" dirty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&amp;</a:t>
            </a:r>
            <a:r>
              <a:rPr lang="en-US" altLang="ko-KR" sz="11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소요시간</a:t>
            </a:r>
            <a:r>
              <a:rPr lang="ko-KR" altLang="en-US" sz="12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입력</a:t>
            </a:r>
            <a:endParaRPr lang="ko-KR" altLang="en-US" sz="1400" dirty="0">
              <a:solidFill>
                <a:schemeClr val="tx1"/>
              </a:solidFill>
              <a:latin typeface="Jua" pitchFamily="2" charset="-127"/>
              <a:ea typeface="Jua" pitchFamily="2" charset="-127"/>
            </a:endParaRP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15"/>
          <a:srcRect l="2368" t="21780" r="75584" b="38074"/>
          <a:stretch/>
        </p:blipFill>
        <p:spPr>
          <a:xfrm>
            <a:off x="4059156" y="3638359"/>
            <a:ext cx="904469" cy="623772"/>
          </a:xfrm>
          <a:prstGeom prst="rect">
            <a:avLst/>
          </a:prstGeom>
        </p:spPr>
      </p:pic>
      <p:sp>
        <p:nvSpPr>
          <p:cNvPr id="117" name="모서리가 둥근 직사각형 116"/>
          <p:cNvSpPr/>
          <p:nvPr/>
        </p:nvSpPr>
        <p:spPr>
          <a:xfrm>
            <a:off x="5140700" y="3638360"/>
            <a:ext cx="2736914" cy="62377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8014045" y="4053472"/>
            <a:ext cx="472120" cy="229110"/>
          </a:xfrm>
          <a:prstGeom prst="roundRect">
            <a:avLst/>
          </a:prstGeom>
          <a:solidFill>
            <a:srgbClr val="EF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bg2">
                    <a:lumMod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추가</a:t>
            </a:r>
            <a:endParaRPr lang="ko-KR" altLang="en-US" sz="1050" dirty="0">
              <a:solidFill>
                <a:schemeClr val="bg2">
                  <a:lumMod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387661" y="5084339"/>
            <a:ext cx="923673" cy="265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난이도 </a:t>
            </a:r>
            <a:r>
              <a:rPr lang="en-US" altLang="ko-KR" sz="11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</a:p>
        </p:txBody>
      </p:sp>
      <p:grpSp>
        <p:nvGrpSpPr>
          <p:cNvPr id="120" name="그룹 119"/>
          <p:cNvGrpSpPr/>
          <p:nvPr/>
        </p:nvGrpSpPr>
        <p:grpSpPr>
          <a:xfrm>
            <a:off x="4374426" y="5086137"/>
            <a:ext cx="3272458" cy="261610"/>
            <a:chOff x="4603714" y="5582463"/>
            <a:chExt cx="3272458" cy="261610"/>
          </a:xfrm>
        </p:grpSpPr>
        <p:sp>
          <p:nvSpPr>
            <p:cNvPr id="121" name="직사각형 120"/>
            <p:cNvSpPr/>
            <p:nvPr/>
          </p:nvSpPr>
          <p:spPr>
            <a:xfrm>
              <a:off x="4603714" y="5599367"/>
              <a:ext cx="348336" cy="219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735562" y="5582463"/>
              <a:ext cx="31406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|   / 10 </a:t>
              </a:r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5217201" y="3883714"/>
            <a:ext cx="2827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이용하여 태그 기능을 등록할 수 있습니다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7313442" y="4418476"/>
            <a:ext cx="1532420" cy="20884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나의 레시피에 추가하기</a:t>
            </a:r>
            <a:endParaRPr lang="ko-KR" altLang="en-US" sz="105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264343" y="5292815"/>
            <a:ext cx="3140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숫자가 클수록 난이도가 높습니다</a:t>
            </a:r>
            <a:r>
              <a:rPr lang="en-US" altLang="ko-KR" sz="6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800" dirty="0" smtClean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0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/>
          <p:cNvSpPr/>
          <p:nvPr/>
        </p:nvSpPr>
        <p:spPr>
          <a:xfrm>
            <a:off x="1828733" y="1125342"/>
            <a:ext cx="8534534" cy="57274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17" y="95915"/>
            <a:ext cx="1960020" cy="700716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0" y="737343"/>
            <a:ext cx="12192000" cy="501285"/>
          </a:xfrm>
          <a:prstGeom prst="rect">
            <a:avLst/>
          </a:prstGeom>
          <a:solidFill>
            <a:srgbClr val="991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1926394" y="826802"/>
            <a:ext cx="931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홈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596302" y="842761"/>
            <a:ext cx="1970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냉장고를 </a:t>
            </a:r>
            <a:r>
              <a:rPr lang="en-US" altLang="ko-KR" sz="1600" dirty="0" err="1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Vue</a:t>
            </a:r>
            <a:r>
              <a:rPr lang="ko-KR" altLang="en-US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탁해</a:t>
            </a:r>
            <a:endParaRPr lang="ko-KR" altLang="en-US" sz="16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014501" y="842761"/>
            <a:ext cx="1970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공지사항</a:t>
            </a:r>
            <a:endParaRPr lang="ko-KR" altLang="en-US" sz="16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952893" y="202194"/>
            <a:ext cx="2118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Jua" pitchFamily="2" charset="-127"/>
                <a:ea typeface="Jua" pitchFamily="2" charset="-127"/>
              </a:rPr>
              <a:t>로그아웃 </a:t>
            </a:r>
            <a:r>
              <a:rPr lang="ko-KR" altLang="en-US" sz="1600" dirty="0" err="1" smtClean="0">
                <a:latin typeface="Jua" pitchFamily="2" charset="-127"/>
                <a:ea typeface="Jua" pitchFamily="2" charset="-127"/>
              </a:rPr>
              <a:t>마이페이지</a:t>
            </a:r>
            <a:endParaRPr lang="ko-KR" altLang="en-US" sz="1600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05402" y="818708"/>
            <a:ext cx="1970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Recipe </a:t>
            </a:r>
            <a:r>
              <a:rPr lang="ko-KR" altLang="en-US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작성하기</a:t>
            </a:r>
            <a:endParaRPr lang="ko-KR" altLang="en-US" sz="16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509157" y="1182369"/>
            <a:ext cx="1562974" cy="59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6396" y="1519105"/>
            <a:ext cx="5751184" cy="324013"/>
          </a:xfrm>
          <a:prstGeom prst="roundRect">
            <a:avLst>
              <a:gd name="adj" fmla="val 4523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과정</a:t>
            </a:r>
            <a:r>
              <a:rPr lang="ko-KR" altLang="en-US" sz="12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입력</a:t>
            </a:r>
            <a:endParaRPr lang="ko-KR" altLang="en-US" sz="1400" dirty="0">
              <a:solidFill>
                <a:schemeClr val="tx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186396" y="5855390"/>
            <a:ext cx="5751184" cy="324013"/>
          </a:xfrm>
          <a:prstGeom prst="roundRect">
            <a:avLst>
              <a:gd name="adj" fmla="val 4523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후기</a:t>
            </a:r>
            <a:r>
              <a:rPr lang="ko-KR" altLang="en-US" sz="12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입력</a:t>
            </a:r>
            <a:endParaRPr lang="ko-KR" altLang="en-US" sz="1400" dirty="0">
              <a:solidFill>
                <a:schemeClr val="tx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186396" y="4698188"/>
            <a:ext cx="5751184" cy="324013"/>
          </a:xfrm>
          <a:prstGeom prst="roundRect">
            <a:avLst>
              <a:gd name="adj" fmla="val 4523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난이도</a:t>
            </a:r>
            <a:r>
              <a:rPr lang="en-US" altLang="ko-KR" sz="1100" dirty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&amp;</a:t>
            </a:r>
            <a:r>
              <a:rPr lang="en-US" altLang="ko-KR" sz="11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소요시간</a:t>
            </a:r>
            <a:r>
              <a:rPr lang="ko-KR" altLang="en-US" sz="12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입력</a:t>
            </a:r>
            <a:endParaRPr lang="ko-KR" altLang="en-US" sz="1400" dirty="0">
              <a:solidFill>
                <a:schemeClr val="tx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1983655" y="2976551"/>
            <a:ext cx="196214" cy="755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74426" y="5499842"/>
            <a:ext cx="3272458" cy="261610"/>
            <a:chOff x="4603714" y="5582463"/>
            <a:chExt cx="3272458" cy="261610"/>
          </a:xfrm>
        </p:grpSpPr>
        <p:sp>
          <p:nvSpPr>
            <p:cNvPr id="33" name="직사각형 32"/>
            <p:cNvSpPr/>
            <p:nvPr/>
          </p:nvSpPr>
          <p:spPr>
            <a:xfrm>
              <a:off x="4603714" y="5599367"/>
              <a:ext cx="348336" cy="219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735562" y="5582463"/>
              <a:ext cx="31406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|   </a:t>
              </a:r>
              <a:r>
                <a:rPr lang="ko-KR" altLang="en-US" sz="11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분의 시간이 필요합니다</a:t>
              </a:r>
              <a:r>
                <a:rPr lang="en-US" altLang="ko-KR" sz="11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39155" y="2218303"/>
            <a:ext cx="3660587" cy="328733"/>
            <a:chOff x="3630057" y="2090849"/>
            <a:chExt cx="3660587" cy="328733"/>
          </a:xfrm>
        </p:grpSpPr>
        <p:grpSp>
          <p:nvGrpSpPr>
            <p:cNvPr id="36" name="그룹 35"/>
            <p:cNvGrpSpPr/>
            <p:nvPr/>
          </p:nvGrpSpPr>
          <p:grpSpPr>
            <a:xfrm>
              <a:off x="4553730" y="2090849"/>
              <a:ext cx="2736914" cy="328733"/>
              <a:chOff x="3492701" y="2485829"/>
              <a:chExt cx="4967045" cy="470223"/>
            </a:xfrm>
          </p:grpSpPr>
          <p:sp>
            <p:nvSpPr>
              <p:cNvPr id="37" name="모서리가 둥근 직사각형 36"/>
              <p:cNvSpPr/>
              <p:nvPr/>
            </p:nvSpPr>
            <p:spPr>
              <a:xfrm>
                <a:off x="3492701" y="2485829"/>
                <a:ext cx="4967045" cy="47022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62531" y="2621359"/>
                <a:ext cx="285750" cy="247650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3548507" y="2567394"/>
                <a:ext cx="3958638" cy="363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3630057" y="2119551"/>
              <a:ext cx="923673" cy="265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레시피 검색</a:t>
              </a:r>
              <a:endParaRPr lang="en-US" altLang="ko-KR" sz="11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283677" y="3245130"/>
            <a:ext cx="1131642" cy="265207"/>
            <a:chOff x="3682231" y="2789786"/>
            <a:chExt cx="1131642" cy="265207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747" b="99451" l="0" r="97207">
                          <a14:foregroundMark x1="48603" y1="44505" x2="47486" y2="54945"/>
                          <a14:backgroundMark x1="91061" y1="25275" x2="97207" y2="35165"/>
                          <a14:backgroundMark x1="88268" y1="23626" x2="93855" y2="37363"/>
                          <a14:backgroundMark x1="8939" y1="21429" x2="1117" y2="379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682231" y="2816662"/>
              <a:ext cx="207969" cy="21145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3890200" y="2789786"/>
              <a:ext cx="923673" cy="265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추가하기</a:t>
              </a:r>
              <a:endParaRPr lang="en-US" altLang="ko-KR" sz="11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6"/>
          <a:srcRect l="2368" t="21780" r="75584" b="38074"/>
          <a:stretch/>
        </p:blipFill>
        <p:spPr>
          <a:xfrm>
            <a:off x="4059156" y="3638359"/>
            <a:ext cx="904469" cy="623772"/>
          </a:xfrm>
          <a:prstGeom prst="rect">
            <a:avLst/>
          </a:prstGeom>
        </p:spPr>
      </p:pic>
      <p:sp>
        <p:nvSpPr>
          <p:cNvPr id="80" name="모서리가 둥근 직사각형 79"/>
          <p:cNvSpPr/>
          <p:nvPr/>
        </p:nvSpPr>
        <p:spPr>
          <a:xfrm>
            <a:off x="5140700" y="3638360"/>
            <a:ext cx="2736914" cy="62377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8014045" y="4053472"/>
            <a:ext cx="472120" cy="229110"/>
          </a:xfrm>
          <a:prstGeom prst="roundRect">
            <a:avLst/>
          </a:prstGeom>
          <a:solidFill>
            <a:srgbClr val="EF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bg2">
                    <a:lumMod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추가</a:t>
            </a:r>
            <a:endParaRPr lang="ko-KR" altLang="en-US" sz="1050" dirty="0">
              <a:solidFill>
                <a:schemeClr val="bg2">
                  <a:lumMod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3009" y="2555370"/>
            <a:ext cx="476250" cy="7810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419" b="52137" l="2715" r="51584"/>
                    </a14:imgEffect>
                  </a14:imgLayer>
                </a14:imgProps>
              </a:ext>
            </a:extLst>
          </a:blip>
          <a:srcRect r="46096" b="44410"/>
          <a:stretch/>
        </p:blipFill>
        <p:spPr>
          <a:xfrm>
            <a:off x="7252093" y="2566010"/>
            <a:ext cx="605802" cy="769039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863" b="97436" l="0" r="56109"/>
                    </a14:imgEffect>
                  </a14:imgLayer>
                </a14:imgProps>
              </a:ext>
            </a:extLst>
          </a:blip>
          <a:srcRect t="45944" r="45529"/>
          <a:stretch/>
        </p:blipFill>
        <p:spPr>
          <a:xfrm>
            <a:off x="6645327" y="2576621"/>
            <a:ext cx="612176" cy="747816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02" b="97436" l="9955" r="100000"/>
                    </a14:imgEffect>
                  </a14:imgLayer>
                </a14:imgProps>
              </a:ext>
            </a:extLst>
          </a:blip>
          <a:srcRect l="49276" t="42583"/>
          <a:stretch/>
        </p:blipFill>
        <p:spPr>
          <a:xfrm>
            <a:off x="5461112" y="2553368"/>
            <a:ext cx="570068" cy="794323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47863" l="47059" r="100000"/>
                    </a14:imgEffect>
                  </a14:imgLayer>
                </a14:imgProps>
              </a:ext>
            </a:extLst>
          </a:blip>
          <a:srcRect l="45946" b="49863"/>
          <a:stretch/>
        </p:blipFill>
        <p:spPr>
          <a:xfrm>
            <a:off x="6022876" y="2603728"/>
            <a:ext cx="607497" cy="693602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5308283" y="2767732"/>
            <a:ext cx="9236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레시피</a:t>
            </a:r>
            <a:endParaRPr lang="en-US" altLang="ko-KR" sz="11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en-US" altLang="ko-KR" sz="11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872562" y="2767732"/>
            <a:ext cx="9236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레시피</a:t>
            </a:r>
            <a:endParaRPr lang="en-US" altLang="ko-KR" sz="11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436841" y="2767732"/>
            <a:ext cx="9236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레시피</a:t>
            </a:r>
            <a:endParaRPr lang="en-US" altLang="ko-KR" sz="11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001120" y="2767732"/>
            <a:ext cx="9236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레시피</a:t>
            </a:r>
            <a:endParaRPr lang="en-US" altLang="ko-KR" sz="11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387661" y="5084339"/>
            <a:ext cx="923673" cy="265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난이도 </a:t>
            </a:r>
            <a:r>
              <a:rPr lang="en-US" altLang="ko-KR" sz="11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387661" y="5498044"/>
            <a:ext cx="923673" cy="265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소요시간 </a:t>
            </a:r>
            <a:r>
              <a:rPr lang="en-US" altLang="ko-KR" sz="11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  <p:grpSp>
        <p:nvGrpSpPr>
          <p:cNvPr id="94" name="그룹 93"/>
          <p:cNvGrpSpPr/>
          <p:nvPr/>
        </p:nvGrpSpPr>
        <p:grpSpPr>
          <a:xfrm>
            <a:off x="4374426" y="5086137"/>
            <a:ext cx="3272458" cy="261610"/>
            <a:chOff x="4603714" y="5582463"/>
            <a:chExt cx="3272458" cy="261610"/>
          </a:xfrm>
        </p:grpSpPr>
        <p:sp>
          <p:nvSpPr>
            <p:cNvPr id="95" name="직사각형 94"/>
            <p:cNvSpPr/>
            <p:nvPr/>
          </p:nvSpPr>
          <p:spPr>
            <a:xfrm>
              <a:off x="4603714" y="5599367"/>
              <a:ext cx="348336" cy="219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735562" y="5582463"/>
              <a:ext cx="31406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|   / 10 </a:t>
              </a: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4264343" y="5292815"/>
            <a:ext cx="3140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숫자가 클수록 난이도가 높습니다</a:t>
            </a:r>
            <a:r>
              <a:rPr lang="en-US" altLang="ko-KR" sz="6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800" dirty="0" smtClean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3235754" y="6279047"/>
            <a:ext cx="5701826" cy="43471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1" name="TextBox 50"/>
          <p:cNvSpPr txBox="1"/>
          <p:nvPr/>
        </p:nvSpPr>
        <p:spPr>
          <a:xfrm>
            <a:off x="5762828" y="2272671"/>
            <a:ext cx="2258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요리의 </a:t>
            </a:r>
            <a:r>
              <a:rPr lang="ko-KR" altLang="en-US" sz="100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키워드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태그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입력해주세요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774511" y="2572973"/>
            <a:ext cx="476250" cy="7810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5" name="TextBox 64"/>
          <p:cNvSpPr txBox="1"/>
          <p:nvPr/>
        </p:nvSpPr>
        <p:spPr>
          <a:xfrm>
            <a:off x="5217201" y="3883714"/>
            <a:ext cx="2827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이용하여 태그 기능을 등록할 수 있습니다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7313442" y="4418476"/>
            <a:ext cx="1532420" cy="20884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나의 레시피에 추가하기</a:t>
            </a:r>
            <a:endParaRPr lang="ko-KR" altLang="en-US" sz="105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3"/>
          <a:srcRect b="71611"/>
          <a:stretch/>
        </p:blipFill>
        <p:spPr>
          <a:xfrm>
            <a:off x="3424963" y="1857297"/>
            <a:ext cx="1346897" cy="306783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283677" y="1918108"/>
            <a:ext cx="1131642" cy="265207"/>
            <a:chOff x="3682231" y="2789786"/>
            <a:chExt cx="1131642" cy="26520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747" b="99451" l="0" r="97207">
                          <a14:foregroundMark x1="48603" y1="44505" x2="47486" y2="54945"/>
                          <a14:backgroundMark x1="91061" y1="25275" x2="97207" y2="35165"/>
                          <a14:backgroundMark x1="88268" y1="23626" x2="93855" y2="37363"/>
                          <a14:backgroundMark x1="8939" y1="21429" x2="1117" y2="379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682231" y="2816662"/>
              <a:ext cx="207969" cy="211455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890200" y="2789786"/>
              <a:ext cx="923673" cy="265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불러오기</a:t>
              </a:r>
              <a:endParaRPr lang="en-US" altLang="ko-KR" sz="11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13"/>
          <a:srcRect l="2841" t="29272" r="2679" b="7972"/>
          <a:stretch/>
        </p:blipFill>
        <p:spPr>
          <a:xfrm>
            <a:off x="3456000" y="2194940"/>
            <a:ext cx="1430410" cy="678179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3442612" y="2302910"/>
            <a:ext cx="1466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공공 데이터 레시피에서 불러오기</a:t>
            </a:r>
            <a:endParaRPr lang="en-US" altLang="ko-KR" sz="7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445564" y="2557950"/>
            <a:ext cx="14285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나의 레시피에서 불러오기</a:t>
            </a:r>
            <a:endParaRPr lang="en-US" altLang="ko-KR" sz="7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4" name="오른쪽 화살표 63"/>
          <p:cNvSpPr/>
          <p:nvPr/>
        </p:nvSpPr>
        <p:spPr>
          <a:xfrm>
            <a:off x="2676877" y="2385323"/>
            <a:ext cx="676112" cy="557134"/>
          </a:xfrm>
          <a:prstGeom prst="rightArrow">
            <a:avLst/>
          </a:prstGeom>
          <a:solidFill>
            <a:srgbClr val="98BA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23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17" y="95915"/>
            <a:ext cx="1960020" cy="700716"/>
          </a:xfrm>
          <a:prstGeom prst="rect">
            <a:avLst/>
          </a:prstGeom>
        </p:spPr>
      </p:pic>
      <p:sp>
        <p:nvSpPr>
          <p:cNvPr id="80" name="직사각형 79"/>
          <p:cNvSpPr/>
          <p:nvPr/>
        </p:nvSpPr>
        <p:spPr>
          <a:xfrm>
            <a:off x="0" y="737343"/>
            <a:ext cx="12192000" cy="501285"/>
          </a:xfrm>
          <a:prstGeom prst="rect">
            <a:avLst/>
          </a:prstGeom>
          <a:solidFill>
            <a:srgbClr val="991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926394" y="826802"/>
            <a:ext cx="931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홈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576660" y="842761"/>
            <a:ext cx="1970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냉장고를 </a:t>
            </a:r>
            <a:r>
              <a:rPr lang="en-US" altLang="ko-KR" sz="1600" dirty="0" err="1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Vue</a:t>
            </a:r>
            <a:r>
              <a:rPr lang="ko-KR" altLang="en-US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탁해</a:t>
            </a:r>
            <a:endParaRPr lang="ko-KR" altLang="en-US" sz="16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772804" y="1184053"/>
            <a:ext cx="1562974" cy="59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014501" y="842761"/>
            <a:ext cx="1970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공지사항</a:t>
            </a:r>
            <a:endParaRPr lang="ko-KR" altLang="en-US" sz="16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52893" y="202194"/>
            <a:ext cx="2118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Jua" pitchFamily="2" charset="-127"/>
                <a:ea typeface="Jua" pitchFamily="2" charset="-127"/>
              </a:rPr>
              <a:t>로그아웃 </a:t>
            </a:r>
            <a:r>
              <a:rPr lang="ko-KR" altLang="en-US" sz="1600" dirty="0" err="1" smtClean="0">
                <a:latin typeface="Jua" pitchFamily="2" charset="-127"/>
                <a:ea typeface="Jua" pitchFamily="2" charset="-127"/>
              </a:rPr>
              <a:t>마이페이지</a:t>
            </a:r>
            <a:endParaRPr lang="ko-KR" altLang="en-US" sz="1600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05402" y="818708"/>
            <a:ext cx="1970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Recipe </a:t>
            </a:r>
            <a:r>
              <a:rPr lang="ko-KR" altLang="en-US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작성하기</a:t>
            </a:r>
            <a:endParaRPr lang="ko-KR" altLang="en-US" sz="16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624795" y="4351644"/>
            <a:ext cx="7394991" cy="2095364"/>
            <a:chOff x="2624795" y="4351644"/>
            <a:chExt cx="7394991" cy="2095364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4795" y="4352973"/>
              <a:ext cx="1487223" cy="2084829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5898" y="4362179"/>
              <a:ext cx="1487223" cy="2084829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7001" y="4352973"/>
              <a:ext cx="1487223" cy="2084829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32563" y="4351644"/>
              <a:ext cx="1487223" cy="2084829"/>
            </a:xfrm>
            <a:prstGeom prst="rect">
              <a:avLst/>
            </a:prstGeom>
          </p:spPr>
        </p:pic>
      </p:grpSp>
      <p:sp>
        <p:nvSpPr>
          <p:cNvPr id="62" name="TextBox 61"/>
          <p:cNvSpPr txBox="1"/>
          <p:nvPr/>
        </p:nvSpPr>
        <p:spPr>
          <a:xfrm>
            <a:off x="3850818" y="3763103"/>
            <a:ext cx="4942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Jua" pitchFamily="2" charset="-127"/>
                <a:ea typeface="Jua" pitchFamily="2" charset="-127"/>
              </a:rPr>
              <a:t>냉뷰가</a:t>
            </a:r>
            <a:r>
              <a:rPr lang="ko-KR" altLang="en-US" sz="1400" dirty="0" smtClean="0">
                <a:latin typeface="Jua" pitchFamily="2" charset="-127"/>
                <a:ea typeface="Jua" pitchFamily="2" charset="-127"/>
              </a:rPr>
              <a:t> </a:t>
            </a:r>
            <a:r>
              <a:rPr lang="ko-KR" altLang="en-US" sz="2000" dirty="0" smtClean="0">
                <a:latin typeface="Jua" pitchFamily="2" charset="-127"/>
                <a:ea typeface="Jua" pitchFamily="2" charset="-127"/>
              </a:rPr>
              <a:t>추천하는</a:t>
            </a:r>
            <a:r>
              <a:rPr lang="ko-KR" altLang="en-US" sz="1400" dirty="0" smtClean="0">
                <a:latin typeface="Jua" pitchFamily="2" charset="-127"/>
                <a:ea typeface="Jua" pitchFamily="2" charset="-127"/>
              </a:rPr>
              <a:t> </a:t>
            </a:r>
            <a:r>
              <a:rPr lang="ko-KR" altLang="en-US" sz="2000" dirty="0" smtClean="0">
                <a:latin typeface="Jua" pitchFamily="2" charset="-127"/>
                <a:ea typeface="Jua" pitchFamily="2" charset="-127"/>
              </a:rPr>
              <a:t>요리</a:t>
            </a:r>
            <a:r>
              <a:rPr lang="ko-KR" altLang="en-US" sz="1400" dirty="0" smtClean="0">
                <a:latin typeface="Jua" pitchFamily="2" charset="-127"/>
                <a:ea typeface="Jua" pitchFamily="2" charset="-127"/>
              </a:rPr>
              <a:t> </a:t>
            </a:r>
            <a:r>
              <a:rPr lang="ko-KR" altLang="en-US" sz="2000" dirty="0" smtClean="0">
                <a:latin typeface="Jua" pitchFamily="2" charset="-127"/>
                <a:ea typeface="Jua" pitchFamily="2" charset="-127"/>
              </a:rPr>
              <a:t>레시피 </a:t>
            </a:r>
            <a:endParaRPr lang="ko-KR" altLang="en-US" sz="2800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516070" y="1795749"/>
            <a:ext cx="315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Jua" pitchFamily="2" charset="-127"/>
                <a:ea typeface="Jua" pitchFamily="2" charset="-127"/>
              </a:rPr>
              <a:t>나의</a:t>
            </a:r>
            <a:r>
              <a:rPr lang="ko-KR" altLang="en-US" sz="1200" dirty="0" smtClean="0">
                <a:latin typeface="Jua" pitchFamily="2" charset="-127"/>
                <a:ea typeface="Jua" pitchFamily="2" charset="-127"/>
              </a:rPr>
              <a:t> </a:t>
            </a:r>
            <a:r>
              <a:rPr lang="ko-KR" altLang="en-US" sz="2000" dirty="0" smtClean="0">
                <a:latin typeface="Jua" pitchFamily="2" charset="-127"/>
                <a:ea typeface="Jua" pitchFamily="2" charset="-127"/>
              </a:rPr>
              <a:t>냉장고</a:t>
            </a:r>
            <a:r>
              <a:rPr lang="ko-KR" altLang="en-US" sz="1200" dirty="0" smtClean="0">
                <a:latin typeface="Jua" pitchFamily="2" charset="-127"/>
                <a:ea typeface="Jua" pitchFamily="2" charset="-127"/>
              </a:rPr>
              <a:t> </a:t>
            </a:r>
            <a:r>
              <a:rPr lang="ko-KR" altLang="en-US" sz="2000" dirty="0" smtClean="0">
                <a:latin typeface="Jua" pitchFamily="2" charset="-127"/>
                <a:ea typeface="Jua" pitchFamily="2" charset="-127"/>
              </a:rPr>
              <a:t>안에</a:t>
            </a:r>
            <a:r>
              <a:rPr lang="ko-KR" altLang="en-US" sz="1200" dirty="0" smtClean="0">
                <a:latin typeface="Jua" pitchFamily="2" charset="-127"/>
                <a:ea typeface="Jua" pitchFamily="2" charset="-127"/>
              </a:rPr>
              <a:t> </a:t>
            </a:r>
            <a:r>
              <a:rPr lang="ko-KR" altLang="en-US" sz="2000" dirty="0" smtClean="0">
                <a:latin typeface="Jua" pitchFamily="2" charset="-127"/>
                <a:ea typeface="Jua" pitchFamily="2" charset="-127"/>
              </a:rPr>
              <a:t>재료</a:t>
            </a:r>
            <a:r>
              <a:rPr lang="ko-KR" altLang="en-US" sz="1400" dirty="0" smtClean="0">
                <a:latin typeface="Jua" pitchFamily="2" charset="-127"/>
                <a:ea typeface="Jua" pitchFamily="2" charset="-127"/>
              </a:rPr>
              <a:t> </a:t>
            </a:r>
            <a:r>
              <a:rPr lang="ko-KR" altLang="en-US" sz="2000" dirty="0" smtClean="0">
                <a:latin typeface="Jua" pitchFamily="2" charset="-127"/>
                <a:ea typeface="Jua" pitchFamily="2" charset="-127"/>
              </a:rPr>
              <a:t>목록 </a:t>
            </a:r>
            <a:endParaRPr lang="ko-KR" altLang="en-US" sz="2000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40848" y="1635198"/>
            <a:ext cx="7310305" cy="1758782"/>
          </a:xfrm>
          <a:prstGeom prst="roundRect">
            <a:avLst>
              <a:gd name="adj" fmla="val 13402"/>
            </a:avLst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/>
          <p:cNvGrpSpPr/>
          <p:nvPr/>
        </p:nvGrpSpPr>
        <p:grpSpPr>
          <a:xfrm>
            <a:off x="3186834" y="2789420"/>
            <a:ext cx="664139" cy="250384"/>
            <a:chOff x="3579834" y="4057121"/>
            <a:chExt cx="664139" cy="250384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3579834" y="4057121"/>
              <a:ext cx="611771" cy="25038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631367" y="4057121"/>
              <a:ext cx="61260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소금  </a:t>
              </a:r>
              <a:r>
                <a:rPr lang="ko-KR" altLang="en-US" sz="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3900216" y="2789420"/>
            <a:ext cx="611771" cy="250384"/>
            <a:chOff x="4298345" y="4057121"/>
            <a:chExt cx="611771" cy="250384"/>
          </a:xfrm>
        </p:grpSpPr>
        <p:sp>
          <p:nvSpPr>
            <p:cNvPr id="71" name="모서리가 둥근 직사각형 70"/>
            <p:cNvSpPr/>
            <p:nvPr/>
          </p:nvSpPr>
          <p:spPr>
            <a:xfrm>
              <a:off x="4298345" y="4057121"/>
              <a:ext cx="611771" cy="25038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350713" y="4057121"/>
              <a:ext cx="559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우유  </a:t>
              </a:r>
              <a:r>
                <a:rPr lang="ko-KR" altLang="en-US" sz="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</a:t>
              </a: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6947779" y="2358450"/>
            <a:ext cx="2372182" cy="27844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002124" y="2341420"/>
            <a:ext cx="457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+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950169" y="2395281"/>
            <a:ext cx="1950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추가할 재료를 입력해주세요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grpSp>
        <p:nvGrpSpPr>
          <p:cNvPr id="83" name="그룹 82"/>
          <p:cNvGrpSpPr/>
          <p:nvPr/>
        </p:nvGrpSpPr>
        <p:grpSpPr>
          <a:xfrm>
            <a:off x="4561230" y="2789420"/>
            <a:ext cx="685635" cy="369332"/>
            <a:chOff x="4972280" y="4057121"/>
            <a:chExt cx="611771" cy="369332"/>
          </a:xfrm>
        </p:grpSpPr>
        <p:sp>
          <p:nvSpPr>
            <p:cNvPr id="84" name="모서리가 둥근 직사각형 83"/>
            <p:cNvSpPr/>
            <p:nvPr/>
          </p:nvSpPr>
          <p:spPr>
            <a:xfrm>
              <a:off x="4972280" y="4057121"/>
              <a:ext cx="611771" cy="25038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024648" y="4057121"/>
              <a:ext cx="559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소고기  </a:t>
              </a:r>
              <a:r>
                <a:rPr lang="ko-KR" altLang="en-US" sz="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</a:t>
              </a: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5296108" y="2789420"/>
            <a:ext cx="611771" cy="250384"/>
            <a:chOff x="5708867" y="4057121"/>
            <a:chExt cx="611771" cy="250384"/>
          </a:xfrm>
        </p:grpSpPr>
        <p:sp>
          <p:nvSpPr>
            <p:cNvPr id="87" name="모서리가 둥근 직사각형 86"/>
            <p:cNvSpPr/>
            <p:nvPr/>
          </p:nvSpPr>
          <p:spPr>
            <a:xfrm>
              <a:off x="5708867" y="4057121"/>
              <a:ext cx="611771" cy="25038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761235" y="4057121"/>
              <a:ext cx="559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피망  </a:t>
              </a:r>
              <a:r>
                <a:rPr lang="ko-KR" altLang="en-US" sz="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5957122" y="2789420"/>
            <a:ext cx="611771" cy="250384"/>
            <a:chOff x="6409209" y="4057121"/>
            <a:chExt cx="611771" cy="250384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6409209" y="4057121"/>
              <a:ext cx="611771" cy="25038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461577" y="4057121"/>
              <a:ext cx="559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후추  </a:t>
              </a:r>
              <a:r>
                <a:rPr lang="ko-KR" altLang="en-US" sz="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</a:t>
              </a: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6618136" y="2789420"/>
            <a:ext cx="685633" cy="369332"/>
            <a:chOff x="7073806" y="4057121"/>
            <a:chExt cx="611771" cy="369332"/>
          </a:xfrm>
        </p:grpSpPr>
        <p:sp>
          <p:nvSpPr>
            <p:cNvPr id="93" name="모서리가 둥근 직사각형 92"/>
            <p:cNvSpPr/>
            <p:nvPr/>
          </p:nvSpPr>
          <p:spPr>
            <a:xfrm>
              <a:off x="7073806" y="4057121"/>
              <a:ext cx="611771" cy="25038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126174" y="4057121"/>
              <a:ext cx="559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고등어  </a:t>
              </a:r>
              <a:r>
                <a:rPr lang="ko-KR" altLang="en-US" sz="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</a:t>
              </a: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7353010" y="2789420"/>
            <a:ext cx="611771" cy="250384"/>
            <a:chOff x="7746010" y="4057121"/>
            <a:chExt cx="611771" cy="250384"/>
          </a:xfrm>
        </p:grpSpPr>
        <p:sp>
          <p:nvSpPr>
            <p:cNvPr id="96" name="모서리가 둥근 직사각형 95"/>
            <p:cNvSpPr/>
            <p:nvPr/>
          </p:nvSpPr>
          <p:spPr>
            <a:xfrm>
              <a:off x="7746010" y="4057121"/>
              <a:ext cx="611771" cy="25038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798378" y="4057121"/>
              <a:ext cx="559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오이  </a:t>
              </a:r>
              <a:r>
                <a:rPr lang="ko-KR" altLang="en-US" sz="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538" y="4693074"/>
            <a:ext cx="1366588" cy="9552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105" y="4705614"/>
            <a:ext cx="1372140" cy="9427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3763" y="4698792"/>
            <a:ext cx="1364481" cy="9495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6096" y="4693074"/>
            <a:ext cx="1366797" cy="95525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689" b="100000" l="0" r="100000">
                        <a14:foregroundMark x1="41667" y1="35559" x2="50556" y2="72621"/>
                        <a14:foregroundMark x1="82778" y1="56928" x2="41389" y2="86978"/>
                        <a14:foregroundMark x1="41111" y1="27546" x2="36944" y2="393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1926" y="877658"/>
            <a:ext cx="656358" cy="84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9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0"/>
            <a:ext cx="12222480" cy="679753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34888" y="163919"/>
            <a:ext cx="5080473" cy="912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ERD</a:t>
            </a:r>
            <a:endParaRPr lang="ko-KR" altLang="en-US" sz="28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2985" y="2892887"/>
            <a:ext cx="1650837" cy="430887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사용자 정보</a:t>
            </a:r>
            <a:endParaRPr lang="ko-KR" altLang="en-US" sz="22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13939" y="4716655"/>
            <a:ext cx="1055954" cy="430887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단계</a:t>
            </a:r>
            <a:endParaRPr lang="ko-KR" altLang="en-US" sz="22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5534" y="4389840"/>
            <a:ext cx="1201335" cy="430887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단계태그</a:t>
            </a:r>
            <a:endParaRPr lang="ko-KR" altLang="en-US" sz="22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7464" y="6014744"/>
            <a:ext cx="710940" cy="430887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태그</a:t>
            </a:r>
            <a:endParaRPr lang="ko-KR" altLang="en-US" sz="22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73974" y="3620399"/>
            <a:ext cx="2052145" cy="707886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게시글</a:t>
            </a:r>
            <a:endParaRPr lang="en-US" altLang="ko-KR" sz="2200" dirty="0" smtClean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어려워요</a:t>
            </a:r>
            <a:r>
              <a:rPr lang="en-US" altLang="ko-KR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쉬워요</a:t>
            </a:r>
            <a:endParaRPr lang="ko-KR" altLang="en-US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92094" y="2401448"/>
            <a:ext cx="1914020" cy="430887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관심게시글</a:t>
            </a:r>
            <a:endParaRPr lang="ko-KR" altLang="en-US" sz="22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99971" y="794981"/>
            <a:ext cx="999208" cy="430887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게시글</a:t>
            </a:r>
            <a:endParaRPr lang="ko-KR" altLang="en-US" sz="22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41916" y="1434822"/>
            <a:ext cx="761935" cy="430887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댓글</a:t>
            </a:r>
            <a:endParaRPr lang="ko-KR" altLang="en-US" sz="22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15813" y="1225868"/>
            <a:ext cx="905031" cy="430887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식재료</a:t>
            </a:r>
            <a:endParaRPr lang="ko-KR" altLang="en-US" sz="22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33709" y="3014047"/>
            <a:ext cx="1201335" cy="769441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관계</a:t>
            </a:r>
            <a:endParaRPr lang="en-US" altLang="ko-KR" sz="2200" dirty="0" smtClean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  <a:p>
            <a:pPr algn="ctr"/>
            <a:r>
              <a:rPr lang="en-US" altLang="ko-KR" sz="22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follow</a:t>
            </a:r>
            <a:endParaRPr lang="ko-KR" altLang="en-US" sz="22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39856" y="5820159"/>
            <a:ext cx="2723386" cy="707886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공공데이터</a:t>
            </a:r>
            <a:r>
              <a:rPr lang="ko-KR" altLang="en-US" sz="22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레시피 </a:t>
            </a:r>
            <a:r>
              <a:rPr lang="en-US" altLang="ko-KR" dirty="0" err="1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menual</a:t>
            </a:r>
            <a:endParaRPr lang="ko-KR" altLang="en-US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36850" y="4729092"/>
            <a:ext cx="3126392" cy="430887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공공데이터</a:t>
            </a:r>
            <a:r>
              <a:rPr lang="ko-KR" altLang="en-US" sz="22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 레시피</a:t>
            </a:r>
            <a:endParaRPr lang="ko-KR" altLang="en-US" sz="22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44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91264" y="1028196"/>
            <a:ext cx="1151612" cy="367646"/>
          </a:xfrm>
          <a:prstGeom prst="rect">
            <a:avLst/>
          </a:prstGeom>
          <a:solidFill>
            <a:schemeClr val="accent4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34888" y="163919"/>
            <a:ext cx="5080473" cy="912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1C384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REST API</a:t>
            </a:r>
            <a:endParaRPr lang="ko-KR" altLang="en-US" sz="2800" b="1" dirty="0">
              <a:solidFill>
                <a:srgbClr val="1C384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9683" y="620176"/>
            <a:ext cx="1634774" cy="1183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User</a:t>
            </a:r>
            <a:endParaRPr lang="ko-KR" altLang="en-US" sz="2400" b="1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7920"/>
            <a:ext cx="7486650" cy="625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9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34888" y="163919"/>
            <a:ext cx="5080473" cy="912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rgbClr val="1C384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REST API</a:t>
            </a:r>
            <a:endParaRPr lang="ko-KR" altLang="en-US" sz="2800" b="1" dirty="0">
              <a:solidFill>
                <a:srgbClr val="1C384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1264" y="1028196"/>
            <a:ext cx="1151612" cy="367646"/>
          </a:xfrm>
          <a:prstGeom prst="rect">
            <a:avLst/>
          </a:prstGeom>
          <a:solidFill>
            <a:schemeClr val="accent4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49683" y="620176"/>
            <a:ext cx="1634774" cy="1183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Board</a:t>
            </a:r>
            <a:endParaRPr lang="ko-KR" altLang="en-US" sz="2400" b="1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441002"/>
            <a:ext cx="8941117" cy="604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2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4889" y="163919"/>
            <a:ext cx="3596918" cy="912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smtClean="0">
                <a:solidFill>
                  <a:srgbClr val="1C384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PJT </a:t>
            </a:r>
            <a:r>
              <a:rPr lang="ko-KR" altLang="en-US" sz="2800" b="1" smtClean="0">
                <a:solidFill>
                  <a:srgbClr val="1C384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규칙</a:t>
            </a:r>
            <a:endParaRPr lang="ko-KR" altLang="en-US" sz="2800" b="1" dirty="0">
              <a:solidFill>
                <a:srgbClr val="1C384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1" y="1172811"/>
            <a:ext cx="1277082" cy="14781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61" y="2747386"/>
            <a:ext cx="1628775" cy="31024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305" y="1172811"/>
            <a:ext cx="6516970" cy="40534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6940" y="3713285"/>
            <a:ext cx="2519346" cy="25046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액자 7"/>
          <p:cNvSpPr/>
          <p:nvPr/>
        </p:nvSpPr>
        <p:spPr>
          <a:xfrm>
            <a:off x="970561" y="3683978"/>
            <a:ext cx="1628775" cy="334108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167" y="309201"/>
            <a:ext cx="2648119" cy="2890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1465" y="2632612"/>
            <a:ext cx="5197733" cy="98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0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62" y="2747386"/>
            <a:ext cx="1628774" cy="31024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34889" y="163919"/>
            <a:ext cx="3596918" cy="912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smtClean="0">
                <a:solidFill>
                  <a:srgbClr val="1C384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PJT </a:t>
            </a:r>
            <a:r>
              <a:rPr lang="ko-KR" altLang="en-US" sz="2800" b="1" smtClean="0">
                <a:solidFill>
                  <a:srgbClr val="1C384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규칙</a:t>
            </a:r>
            <a:endParaRPr lang="ko-KR" altLang="en-US" sz="2800" b="1" dirty="0">
              <a:solidFill>
                <a:srgbClr val="1C384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1" y="1172811"/>
            <a:ext cx="1277082" cy="1478197"/>
          </a:xfrm>
          <a:prstGeom prst="rect">
            <a:avLst/>
          </a:prstGeom>
        </p:spPr>
      </p:pic>
      <p:sp>
        <p:nvSpPr>
          <p:cNvPr id="8" name="액자 7"/>
          <p:cNvSpPr/>
          <p:nvPr/>
        </p:nvSpPr>
        <p:spPr>
          <a:xfrm>
            <a:off x="970561" y="4193933"/>
            <a:ext cx="1628775" cy="334108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096" y="719250"/>
            <a:ext cx="3203731" cy="3407983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8721" y="719250"/>
            <a:ext cx="2930682" cy="2885596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3223" y="3295100"/>
            <a:ext cx="3181858" cy="3031658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0483" y="3404000"/>
            <a:ext cx="2839151" cy="2922758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</p:spTree>
    <p:extLst>
      <p:ext uri="{BB962C8B-B14F-4D97-AF65-F5344CB8AC3E}">
        <p14:creationId xmlns:p14="http://schemas.microsoft.com/office/powerpoint/2010/main" val="10539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BA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25" b="100000" l="1323" r="97121">
                        <a14:foregroundMark x1="34397" y1="36533" x2="33619" y2="44272"/>
                        <a14:foregroundMark x1="33463" y1="40248" x2="31984" y2="74303"/>
                        <a14:foregroundMark x1="34630" y1="38390" x2="39533" y2="28793"/>
                        <a14:foregroundMark x1="39066" y1="79876" x2="45214" y2="79257"/>
                        <a14:foregroundMark x1="64047" y1="67492" x2="64047" y2="67492"/>
                        <a14:foregroundMark x1="61634" y1="68111" x2="61946" y2="718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53234" y="3246439"/>
            <a:ext cx="13218953" cy="33227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56080" y="1319720"/>
            <a:ext cx="8433489" cy="1183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5400" b="1" dirty="0" smtClean="0">
                <a:solidFill>
                  <a:srgbClr val="1C384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 영상</a:t>
            </a:r>
            <a:endParaRPr lang="en-US" altLang="ko-KR" sz="5400" b="1" dirty="0" smtClean="0">
              <a:solidFill>
                <a:srgbClr val="1C384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400" dirty="0"/>
              <a:t>http://i3a305.p.ssafy.io</a:t>
            </a:r>
            <a:r>
              <a:rPr lang="en-US" altLang="ko-KR" sz="5400" dirty="0" smtClean="0"/>
              <a:t>/</a:t>
            </a:r>
            <a:endParaRPr lang="ko-KR" altLang="en-US" sz="5400" b="1" dirty="0">
              <a:solidFill>
                <a:srgbClr val="1C384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31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BA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25" b="100000" l="1323" r="97121">
                        <a14:foregroundMark x1="34397" y1="36533" x2="33619" y2="44272"/>
                        <a14:foregroundMark x1="33463" y1="40248" x2="31984" y2="74303"/>
                        <a14:foregroundMark x1="34630" y1="38390" x2="39533" y2="28793"/>
                        <a14:foregroundMark x1="39066" y1="79876" x2="45214" y2="79257"/>
                        <a14:foregroundMark x1="64047" y1="67492" x2="64047" y2="67492"/>
                        <a14:foregroundMark x1="61634" y1="68111" x2="61946" y2="718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53234" y="3246439"/>
            <a:ext cx="13218953" cy="33227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50371" y="1045400"/>
            <a:ext cx="6751598" cy="1183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1C384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감사합니다</a:t>
            </a:r>
            <a:r>
              <a:rPr lang="en-US" altLang="ko-KR" sz="4000" b="1" dirty="0" smtClean="0">
                <a:solidFill>
                  <a:srgbClr val="1C384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1C384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모두 프로젝트 수고하셨습니다</a:t>
            </a:r>
            <a:r>
              <a:rPr lang="en-US" altLang="ko-KR" sz="4000" b="1" dirty="0" smtClean="0">
                <a:solidFill>
                  <a:srgbClr val="1C384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!</a:t>
            </a:r>
            <a:endParaRPr lang="ko-KR" altLang="en-US" sz="6600" b="1" dirty="0">
              <a:solidFill>
                <a:srgbClr val="1C384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55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5073" cy="680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4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34889" y="163919"/>
            <a:ext cx="3596918" cy="912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>
                <a:solidFill>
                  <a:srgbClr val="1C384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서비스 개발 배경</a:t>
            </a:r>
          </a:p>
        </p:txBody>
      </p:sp>
      <p:sp>
        <p:nvSpPr>
          <p:cNvPr id="42" name="순서도: 연결자 41"/>
          <p:cNvSpPr/>
          <p:nvPr/>
        </p:nvSpPr>
        <p:spPr>
          <a:xfrm>
            <a:off x="859711" y="2727566"/>
            <a:ext cx="2529606" cy="2567868"/>
          </a:xfrm>
          <a:prstGeom prst="flowChartConnector">
            <a:avLst/>
          </a:prstGeom>
          <a:solidFill>
            <a:srgbClr val="98BAC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2" descr="고민해결 일러스트 ai 무료다운로드 free resolve trouble vector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6" t="26628"/>
          <a:stretch/>
        </p:blipFill>
        <p:spPr bwMode="auto">
          <a:xfrm>
            <a:off x="1496028" y="3020700"/>
            <a:ext cx="1679827" cy="259465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순서도: 연결자 43"/>
          <p:cNvSpPr/>
          <p:nvPr/>
        </p:nvSpPr>
        <p:spPr>
          <a:xfrm>
            <a:off x="8684339" y="2727566"/>
            <a:ext cx="2529606" cy="2567868"/>
          </a:xfrm>
          <a:prstGeom prst="flowChartConnector">
            <a:avLst/>
          </a:prstGeom>
          <a:solidFill>
            <a:srgbClr val="98BAC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71217" y="3260748"/>
            <a:ext cx="1389688" cy="1389688"/>
          </a:xfrm>
          <a:prstGeom prst="rect">
            <a:avLst/>
          </a:prstGeom>
        </p:spPr>
      </p:pic>
      <p:pic>
        <p:nvPicPr>
          <p:cNvPr id="46" name="그림 45" descr="옅은이(가) 표시된 사진&#10;&#10;자동 생성된 설명">
            <a:extLst>
              <a:ext uri="{FF2B5EF4-FFF2-40B4-BE49-F238E27FC236}">
                <a16:creationId xmlns:a16="http://schemas.microsoft.com/office/drawing/2014/main" id="{7471E496-4514-4609-8548-32AA1CD6D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91868">
            <a:off x="9718275" y="3853460"/>
            <a:ext cx="1349189" cy="1212731"/>
          </a:xfrm>
          <a:prstGeom prst="rect">
            <a:avLst/>
          </a:prstGeom>
        </p:spPr>
      </p:pic>
      <p:sp>
        <p:nvSpPr>
          <p:cNvPr id="47" name="순서도: 연결자 46"/>
          <p:cNvSpPr/>
          <p:nvPr/>
        </p:nvSpPr>
        <p:spPr>
          <a:xfrm>
            <a:off x="4772025" y="2727566"/>
            <a:ext cx="2529606" cy="2567868"/>
          </a:xfrm>
          <a:prstGeom prst="flowChartConnector">
            <a:avLst/>
          </a:prstGeom>
          <a:solidFill>
            <a:srgbClr val="98BAC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89246" y="3020700"/>
            <a:ext cx="1259270" cy="1465033"/>
          </a:xfrm>
          <a:prstGeom prst="rect">
            <a:avLst/>
          </a:prstGeom>
        </p:spPr>
      </p:pic>
      <p:pic>
        <p:nvPicPr>
          <p:cNvPr id="49" name="Picture 2" descr="고민해결 일러스트 ai 무료다운로드 free resolve trouble vector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66" r="49692"/>
          <a:stretch/>
        </p:blipFill>
        <p:spPr bwMode="auto">
          <a:xfrm>
            <a:off x="4772024" y="3335444"/>
            <a:ext cx="1476233" cy="225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오른쪽 화살표 50"/>
          <p:cNvSpPr/>
          <p:nvPr/>
        </p:nvSpPr>
        <p:spPr>
          <a:xfrm>
            <a:off x="3636778" y="3753216"/>
            <a:ext cx="885824" cy="564813"/>
          </a:xfrm>
          <a:prstGeom prst="rightArrow">
            <a:avLst/>
          </a:prstGeom>
          <a:solidFill>
            <a:srgbClr val="98BA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오른쪽 화살표 51"/>
          <p:cNvSpPr/>
          <p:nvPr/>
        </p:nvSpPr>
        <p:spPr>
          <a:xfrm>
            <a:off x="7549092" y="3753216"/>
            <a:ext cx="885824" cy="564813"/>
          </a:xfrm>
          <a:prstGeom prst="rightArrow">
            <a:avLst/>
          </a:prstGeom>
          <a:solidFill>
            <a:srgbClr val="98BA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447634" y="723581"/>
            <a:ext cx="3074968" cy="2307924"/>
            <a:chOff x="1447634" y="1003977"/>
            <a:chExt cx="3074968" cy="2307924"/>
          </a:xfrm>
        </p:grpSpPr>
        <p:pic>
          <p:nvPicPr>
            <p:cNvPr id="2050" name="Picture 2" descr="말풍선 가로 용 | 무료 클립 아트 | illustAC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634" y="1003977"/>
              <a:ext cx="3074968" cy="230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/>
            <p:cNvSpPr txBox="1"/>
            <p:nvPr/>
          </p:nvSpPr>
          <p:spPr>
            <a:xfrm>
              <a:off x="2038429" y="1504501"/>
              <a:ext cx="18933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오늘은</a:t>
              </a:r>
              <a:endPara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요리해서 먹어야지</a:t>
              </a:r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!</a:t>
              </a:r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484660" y="723581"/>
            <a:ext cx="3074968" cy="2307924"/>
            <a:chOff x="5484660" y="983427"/>
            <a:chExt cx="3074968" cy="2307924"/>
          </a:xfrm>
        </p:grpSpPr>
        <p:pic>
          <p:nvPicPr>
            <p:cNvPr id="56" name="Picture 2" descr="말풍선 가로 용 | 무료 클립 아트 | illustAC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660" y="983427"/>
              <a:ext cx="3074968" cy="230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/>
            <p:cNvSpPr txBox="1"/>
            <p:nvPr/>
          </p:nvSpPr>
          <p:spPr>
            <a:xfrm>
              <a:off x="5901475" y="1561860"/>
              <a:ext cx="2295658" cy="88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레시피에 필요한</a:t>
              </a:r>
              <a:endPara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재료가 없네</a:t>
              </a:r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..</a:t>
              </a:r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863800" y="5502153"/>
            <a:ext cx="8464400" cy="1183686"/>
            <a:chOff x="1857146" y="5502153"/>
            <a:chExt cx="8464400" cy="1183686"/>
          </a:xfrm>
        </p:grpSpPr>
        <p:grpSp>
          <p:nvGrpSpPr>
            <p:cNvPr id="57" name="그룹 56"/>
            <p:cNvGrpSpPr/>
            <p:nvPr/>
          </p:nvGrpSpPr>
          <p:grpSpPr>
            <a:xfrm>
              <a:off x="1857146" y="5502153"/>
              <a:ext cx="6702482" cy="1183686"/>
              <a:chOff x="2794192" y="5409365"/>
              <a:chExt cx="6702482" cy="1183686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3749170" y="5763753"/>
                <a:ext cx="2377310" cy="47491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2794192" y="5409365"/>
                <a:ext cx="6702482" cy="11836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사용자 맞춤 레시피 제공하는 웹 블로그</a:t>
                </a:r>
              </a:p>
            </p:txBody>
          </p:sp>
        </p:grp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887" y="5615769"/>
              <a:ext cx="2500659" cy="89399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50219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34889" y="163919"/>
            <a:ext cx="3596918" cy="912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>
                <a:solidFill>
                  <a:srgbClr val="1C384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서비스 개발 배경</a:t>
            </a:r>
          </a:p>
        </p:txBody>
      </p:sp>
      <p:sp>
        <p:nvSpPr>
          <p:cNvPr id="42" name="순서도: 연결자 41"/>
          <p:cNvSpPr/>
          <p:nvPr/>
        </p:nvSpPr>
        <p:spPr>
          <a:xfrm>
            <a:off x="859711" y="2727566"/>
            <a:ext cx="2529606" cy="2567868"/>
          </a:xfrm>
          <a:prstGeom prst="flowChartConnector">
            <a:avLst/>
          </a:prstGeom>
          <a:solidFill>
            <a:srgbClr val="98BAC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2" descr="고민해결 일러스트 ai 무료다운로드 free resolve trouble vector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6" t="26628"/>
          <a:stretch/>
        </p:blipFill>
        <p:spPr bwMode="auto">
          <a:xfrm>
            <a:off x="1496028" y="3020700"/>
            <a:ext cx="1679827" cy="259465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순서도: 연결자 43"/>
          <p:cNvSpPr/>
          <p:nvPr/>
        </p:nvSpPr>
        <p:spPr>
          <a:xfrm>
            <a:off x="8684339" y="2727566"/>
            <a:ext cx="2529606" cy="2567868"/>
          </a:xfrm>
          <a:prstGeom prst="flowChartConnector">
            <a:avLst/>
          </a:prstGeom>
          <a:solidFill>
            <a:srgbClr val="98BAC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71217" y="3260748"/>
            <a:ext cx="1389688" cy="1389688"/>
          </a:xfrm>
          <a:prstGeom prst="rect">
            <a:avLst/>
          </a:prstGeom>
        </p:spPr>
      </p:pic>
      <p:pic>
        <p:nvPicPr>
          <p:cNvPr id="46" name="그림 45" descr="옅은이(가) 표시된 사진&#10;&#10;자동 생성된 설명">
            <a:extLst>
              <a:ext uri="{FF2B5EF4-FFF2-40B4-BE49-F238E27FC236}">
                <a16:creationId xmlns:a16="http://schemas.microsoft.com/office/drawing/2014/main" id="{7471E496-4514-4609-8548-32AA1CD6D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91868">
            <a:off x="9718275" y="3853460"/>
            <a:ext cx="1349189" cy="1212731"/>
          </a:xfrm>
          <a:prstGeom prst="rect">
            <a:avLst/>
          </a:prstGeom>
        </p:spPr>
      </p:pic>
      <p:sp>
        <p:nvSpPr>
          <p:cNvPr id="47" name="순서도: 연결자 46"/>
          <p:cNvSpPr/>
          <p:nvPr/>
        </p:nvSpPr>
        <p:spPr>
          <a:xfrm>
            <a:off x="4772025" y="2727566"/>
            <a:ext cx="2529606" cy="2567868"/>
          </a:xfrm>
          <a:prstGeom prst="flowChartConnector">
            <a:avLst/>
          </a:prstGeom>
          <a:solidFill>
            <a:srgbClr val="98BAC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89246" y="3020700"/>
            <a:ext cx="1259270" cy="1465033"/>
          </a:xfrm>
          <a:prstGeom prst="rect">
            <a:avLst/>
          </a:prstGeom>
        </p:spPr>
      </p:pic>
      <p:pic>
        <p:nvPicPr>
          <p:cNvPr id="49" name="Picture 2" descr="고민해결 일러스트 ai 무료다운로드 free resolve trouble vector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66" r="49692"/>
          <a:stretch/>
        </p:blipFill>
        <p:spPr bwMode="auto">
          <a:xfrm>
            <a:off x="4772024" y="3335444"/>
            <a:ext cx="1476233" cy="225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오른쪽 화살표 50"/>
          <p:cNvSpPr/>
          <p:nvPr/>
        </p:nvSpPr>
        <p:spPr>
          <a:xfrm>
            <a:off x="3636778" y="3753216"/>
            <a:ext cx="885824" cy="564813"/>
          </a:xfrm>
          <a:prstGeom prst="rightArrow">
            <a:avLst/>
          </a:prstGeom>
          <a:solidFill>
            <a:srgbClr val="98BA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오른쪽 화살표 51"/>
          <p:cNvSpPr/>
          <p:nvPr/>
        </p:nvSpPr>
        <p:spPr>
          <a:xfrm>
            <a:off x="7549092" y="3753216"/>
            <a:ext cx="885824" cy="564813"/>
          </a:xfrm>
          <a:prstGeom prst="rightArrow">
            <a:avLst/>
          </a:prstGeom>
          <a:solidFill>
            <a:srgbClr val="98BA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447634" y="723581"/>
            <a:ext cx="3074968" cy="2307924"/>
            <a:chOff x="1447634" y="1003977"/>
            <a:chExt cx="3074968" cy="2307924"/>
          </a:xfrm>
        </p:grpSpPr>
        <p:pic>
          <p:nvPicPr>
            <p:cNvPr id="2050" name="Picture 2" descr="말풍선 가로 용 | 무료 클립 아트 | illustAC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634" y="1003977"/>
              <a:ext cx="3074968" cy="230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/>
            <p:cNvSpPr txBox="1"/>
            <p:nvPr/>
          </p:nvSpPr>
          <p:spPr>
            <a:xfrm>
              <a:off x="2038429" y="1504501"/>
              <a:ext cx="18933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오늘은</a:t>
              </a:r>
              <a:endPara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요리해서 먹어야지</a:t>
              </a:r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!</a:t>
              </a:r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484660" y="723581"/>
            <a:ext cx="3074968" cy="2307924"/>
            <a:chOff x="5484660" y="983427"/>
            <a:chExt cx="3074968" cy="2307924"/>
          </a:xfrm>
        </p:grpSpPr>
        <p:pic>
          <p:nvPicPr>
            <p:cNvPr id="56" name="Picture 2" descr="말풍선 가로 용 | 무료 클립 아트 | illustAC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660" y="983427"/>
              <a:ext cx="3074968" cy="230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/>
            <p:cNvSpPr txBox="1"/>
            <p:nvPr/>
          </p:nvSpPr>
          <p:spPr>
            <a:xfrm>
              <a:off x="5901475" y="1561860"/>
              <a:ext cx="2295658" cy="88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레시피에 필요한</a:t>
              </a:r>
              <a:endPara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재료가 없네</a:t>
              </a:r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..</a:t>
              </a:r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863800" y="5502153"/>
            <a:ext cx="8464400" cy="1183686"/>
            <a:chOff x="1857146" y="5502153"/>
            <a:chExt cx="8464400" cy="1183686"/>
          </a:xfrm>
        </p:grpSpPr>
        <p:grpSp>
          <p:nvGrpSpPr>
            <p:cNvPr id="57" name="그룹 56"/>
            <p:cNvGrpSpPr/>
            <p:nvPr/>
          </p:nvGrpSpPr>
          <p:grpSpPr>
            <a:xfrm>
              <a:off x="1857146" y="5502153"/>
              <a:ext cx="6702482" cy="1183686"/>
              <a:chOff x="2794192" y="5409365"/>
              <a:chExt cx="6702482" cy="1183686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3749170" y="5763753"/>
                <a:ext cx="2377310" cy="47491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6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2794192" y="5409365"/>
                <a:ext cx="6702482" cy="11836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사용자 맞춤 레시피 제공하는 웹 블로그</a:t>
                </a:r>
              </a:p>
            </p:txBody>
          </p:sp>
        </p:grp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887" y="5615769"/>
              <a:ext cx="2500659" cy="89399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직사각형 2"/>
          <p:cNvSpPr/>
          <p:nvPr/>
        </p:nvSpPr>
        <p:spPr>
          <a:xfrm>
            <a:off x="0" y="0"/>
            <a:ext cx="12192000" cy="6788677"/>
          </a:xfrm>
          <a:prstGeom prst="rect">
            <a:avLst/>
          </a:prstGeom>
          <a:solidFill>
            <a:schemeClr val="tx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BHC치킨 센텀중앙점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219" l="0" r="100000">
                        <a14:foregroundMark x1="12994" y1="31641" x2="12994" y2="31641"/>
                        <a14:foregroundMark x1="14395" y1="30078" x2="8535" y2="79883"/>
                        <a14:foregroundMark x1="8535" y1="79883" x2="46879" y2="94141"/>
                        <a14:foregroundMark x1="49682" y1="94141" x2="95669" y2="68359"/>
                        <a14:foregroundMark x1="96561" y1="39453" x2="72994" y2="16992"/>
                        <a14:foregroundMark x1="2803" y1="7617" x2="99108" y2="89844"/>
                        <a14:foregroundMark x1="92611" y1="9766" x2="3185" y2="84570"/>
                        <a14:foregroundMark x1="8408" y1="12695" x2="6497" y2="96680"/>
                        <a14:foregroundMark x1="5987" y1="93555" x2="93758" y2="91016"/>
                        <a14:foregroundMark x1="98854" y1="95313" x2="26497" y2="93555"/>
                        <a14:foregroundMark x1="89045" y1="32227" x2="94650" y2="391"/>
                        <a14:foregroundMark x1="98217" y1="6250" x2="15414" y2="8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73" y="1232461"/>
            <a:ext cx="4959838" cy="32349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진로이즈백두꺼비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" t="5930" r="310" b="10723"/>
          <a:stretch/>
        </p:blipFill>
        <p:spPr bwMode="auto">
          <a:xfrm>
            <a:off x="6421340" y="731457"/>
            <a:ext cx="4109012" cy="46877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배달의민족 B마트의 실체/배민 비마트 실제 생생 이용후기/ 비마트할인쿠폰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69" y="374913"/>
            <a:ext cx="10921861" cy="6038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257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52" y="1708501"/>
            <a:ext cx="3157959" cy="1776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그룹 6"/>
          <p:cNvGrpSpPr/>
          <p:nvPr/>
        </p:nvGrpSpPr>
        <p:grpSpPr>
          <a:xfrm>
            <a:off x="493852" y="1205459"/>
            <a:ext cx="882178" cy="306822"/>
            <a:chOff x="11423668" y="5698178"/>
            <a:chExt cx="962121" cy="374784"/>
          </a:xfrm>
        </p:grpSpPr>
        <p:sp>
          <p:nvSpPr>
            <p:cNvPr id="8" name="직사각형 7"/>
            <p:cNvSpPr/>
            <p:nvPr/>
          </p:nvSpPr>
          <p:spPr>
            <a:xfrm>
              <a:off x="11423668" y="5698178"/>
              <a:ext cx="962121" cy="37478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1472558" y="5734407"/>
              <a:ext cx="8643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홈 페이지</a:t>
              </a:r>
              <a:endPara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517"/>
          <a:stretch/>
        </p:blipFill>
        <p:spPr>
          <a:xfrm>
            <a:off x="5624172" y="1181653"/>
            <a:ext cx="2255040" cy="1256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3" name="그룹 12"/>
          <p:cNvGrpSpPr/>
          <p:nvPr/>
        </p:nvGrpSpPr>
        <p:grpSpPr>
          <a:xfrm>
            <a:off x="5624172" y="777691"/>
            <a:ext cx="1613555" cy="307777"/>
            <a:chOff x="11423667" y="5683890"/>
            <a:chExt cx="1613555" cy="307777"/>
          </a:xfrm>
        </p:grpSpPr>
        <p:sp>
          <p:nvSpPr>
            <p:cNvPr id="14" name="직사각형 13"/>
            <p:cNvSpPr/>
            <p:nvPr/>
          </p:nvSpPr>
          <p:spPr>
            <a:xfrm>
              <a:off x="11423667" y="5698178"/>
              <a:ext cx="1613555" cy="26344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536985" y="5683890"/>
              <a:ext cx="13869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로그인 </a:t>
              </a:r>
              <a:r>
                <a:rPr lang="ko-KR" altLang="en-US" sz="1400" dirty="0" err="1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모달</a:t>
              </a:r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화면</a:t>
              </a:r>
              <a:endPara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cxnSp>
        <p:nvCxnSpPr>
          <p:cNvPr id="17" name="직선 화살표 연결선 16"/>
          <p:cNvCxnSpPr>
            <a:stCxn id="24" idx="6"/>
          </p:cNvCxnSpPr>
          <p:nvPr/>
        </p:nvCxnSpPr>
        <p:spPr>
          <a:xfrm flipV="1">
            <a:off x="3579359" y="1794256"/>
            <a:ext cx="2158131" cy="6577"/>
          </a:xfrm>
          <a:prstGeom prst="straightConnector1">
            <a:avLst/>
          </a:prstGeom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4029922" y="1448004"/>
            <a:ext cx="952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로그인 </a:t>
            </a:r>
            <a:r>
              <a:rPr lang="en-US" altLang="ko-KR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click</a:t>
            </a:r>
            <a:endParaRPr lang="en-US" altLang="ko-KR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932" y="1240089"/>
            <a:ext cx="2719932" cy="14440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172" y="2981888"/>
            <a:ext cx="2255040" cy="1183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도넛 23"/>
          <p:cNvSpPr/>
          <p:nvPr/>
        </p:nvSpPr>
        <p:spPr>
          <a:xfrm>
            <a:off x="3358316" y="1708501"/>
            <a:ext cx="221043" cy="184664"/>
          </a:xfrm>
          <a:prstGeom prst="donut">
            <a:avLst>
              <a:gd name="adj" fmla="val 1388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6953311" y="1995132"/>
            <a:ext cx="2238288" cy="1"/>
          </a:xfrm>
          <a:prstGeom prst="straightConnector1">
            <a:avLst/>
          </a:prstGeom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도넛 25"/>
          <p:cNvSpPr/>
          <p:nvPr/>
        </p:nvSpPr>
        <p:spPr>
          <a:xfrm>
            <a:off x="6685680" y="1832716"/>
            <a:ext cx="267631" cy="284062"/>
          </a:xfrm>
          <a:prstGeom prst="donut">
            <a:avLst>
              <a:gd name="adj" fmla="val 1388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9019193" y="860767"/>
            <a:ext cx="1990601" cy="338796"/>
            <a:chOff x="11423668" y="5698178"/>
            <a:chExt cx="962121" cy="395697"/>
          </a:xfrm>
        </p:grpSpPr>
        <p:sp>
          <p:nvSpPr>
            <p:cNvPr id="29" name="직사각형 28"/>
            <p:cNvSpPr/>
            <p:nvPr/>
          </p:nvSpPr>
          <p:spPr>
            <a:xfrm>
              <a:off x="11423668" y="5698178"/>
              <a:ext cx="962121" cy="37478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1454111" y="5734407"/>
              <a:ext cx="901227" cy="3594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홈 페이지 </a:t>
              </a:r>
              <a:r>
                <a:rPr lang="en-US" altLang="ko-KR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로그인 완료</a:t>
              </a:r>
              <a:r>
                <a:rPr lang="en-US" altLang="ko-KR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32" name="도넛 31"/>
          <p:cNvSpPr/>
          <p:nvPr/>
        </p:nvSpPr>
        <p:spPr>
          <a:xfrm>
            <a:off x="3135366" y="1702173"/>
            <a:ext cx="267631" cy="214267"/>
          </a:xfrm>
          <a:prstGeom prst="donut">
            <a:avLst>
              <a:gd name="adj" fmla="val 1388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6" name="꺾인 연결선 35"/>
          <p:cNvCxnSpPr>
            <a:stCxn id="32" idx="4"/>
            <a:endCxn id="3" idx="1"/>
          </p:cNvCxnSpPr>
          <p:nvPr/>
        </p:nvCxnSpPr>
        <p:spPr>
          <a:xfrm rot="16200000" flipH="1">
            <a:off x="3618072" y="1567550"/>
            <a:ext cx="1657211" cy="2354990"/>
          </a:xfrm>
          <a:prstGeom prst="bentConnector2">
            <a:avLst/>
          </a:prstGeom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3934357" y="3204319"/>
            <a:ext cx="1149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회원가입 </a:t>
            </a:r>
            <a:r>
              <a:rPr lang="en-US" altLang="ko-KR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click</a:t>
            </a:r>
            <a:endParaRPr lang="en-US" altLang="ko-KR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620363" y="2627303"/>
            <a:ext cx="1613555" cy="307777"/>
            <a:chOff x="11423667" y="5683890"/>
            <a:chExt cx="1613555" cy="307777"/>
          </a:xfrm>
        </p:grpSpPr>
        <p:sp>
          <p:nvSpPr>
            <p:cNvPr id="44" name="직사각형 43"/>
            <p:cNvSpPr/>
            <p:nvPr/>
          </p:nvSpPr>
          <p:spPr>
            <a:xfrm>
              <a:off x="11423667" y="5698178"/>
              <a:ext cx="1613555" cy="26344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1458438" y="5683890"/>
              <a:ext cx="154401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회원가입 </a:t>
              </a:r>
              <a:r>
                <a:rPr lang="ko-KR" altLang="en-US" sz="1400" dirty="0" err="1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모달</a:t>
              </a:r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화면</a:t>
              </a:r>
              <a:endPara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cxnSp>
        <p:nvCxnSpPr>
          <p:cNvPr id="46" name="꺾인 연결선 45"/>
          <p:cNvCxnSpPr/>
          <p:nvPr/>
        </p:nvCxnSpPr>
        <p:spPr>
          <a:xfrm flipV="1">
            <a:off x="6819495" y="1995132"/>
            <a:ext cx="2372104" cy="1927894"/>
          </a:xfrm>
          <a:prstGeom prst="bentConnector3">
            <a:avLst>
              <a:gd name="adj1" fmla="val 62046"/>
            </a:avLst>
          </a:prstGeom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6932" y="3837314"/>
            <a:ext cx="2719932" cy="1535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2267" y="5122817"/>
            <a:ext cx="2256945" cy="12703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1" name="도넛 40"/>
          <p:cNvSpPr/>
          <p:nvPr/>
        </p:nvSpPr>
        <p:spPr>
          <a:xfrm>
            <a:off x="6618772" y="3813233"/>
            <a:ext cx="267631" cy="284062"/>
          </a:xfrm>
          <a:prstGeom prst="donut">
            <a:avLst>
              <a:gd name="adj" fmla="val 1388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도넛 41"/>
          <p:cNvSpPr/>
          <p:nvPr/>
        </p:nvSpPr>
        <p:spPr>
          <a:xfrm>
            <a:off x="11379036" y="1204902"/>
            <a:ext cx="267631" cy="243102"/>
          </a:xfrm>
          <a:prstGeom prst="donut">
            <a:avLst>
              <a:gd name="adj" fmla="val 1388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rot="5400000" flipV="1">
            <a:off x="10393707" y="2567148"/>
            <a:ext cx="2238288" cy="1"/>
          </a:xfrm>
          <a:prstGeom prst="straightConnector1">
            <a:avLst/>
          </a:prstGeom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9006932" y="3426038"/>
            <a:ext cx="1990601" cy="338796"/>
            <a:chOff x="11423668" y="5698178"/>
            <a:chExt cx="962121" cy="395697"/>
          </a:xfrm>
        </p:grpSpPr>
        <p:sp>
          <p:nvSpPr>
            <p:cNvPr id="49" name="직사각형 48"/>
            <p:cNvSpPr/>
            <p:nvPr/>
          </p:nvSpPr>
          <p:spPr>
            <a:xfrm>
              <a:off x="11423668" y="5698178"/>
              <a:ext cx="962121" cy="37478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478910" y="5734407"/>
              <a:ext cx="851641" cy="3594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err="1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마이페이지</a:t>
              </a:r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초기화면</a:t>
              </a:r>
              <a:r>
                <a:rPr lang="en-US" altLang="ko-KR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51" name="도넛 50"/>
          <p:cNvSpPr/>
          <p:nvPr/>
        </p:nvSpPr>
        <p:spPr>
          <a:xfrm>
            <a:off x="11042849" y="5161318"/>
            <a:ext cx="410012" cy="245180"/>
          </a:xfrm>
          <a:prstGeom prst="donut">
            <a:avLst>
              <a:gd name="adj" fmla="val 1388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2" name="꺾인 연결선 51"/>
          <p:cNvCxnSpPr/>
          <p:nvPr/>
        </p:nvCxnSpPr>
        <p:spPr>
          <a:xfrm rot="10800000" flipV="1">
            <a:off x="7963382" y="5373091"/>
            <a:ext cx="3289354" cy="576295"/>
          </a:xfrm>
          <a:prstGeom prst="bentConnector3">
            <a:avLst>
              <a:gd name="adj1" fmla="val -1023"/>
            </a:avLst>
          </a:prstGeom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5415362" y="4708674"/>
            <a:ext cx="2406820" cy="307777"/>
            <a:chOff x="11230451" y="5690209"/>
            <a:chExt cx="1909497" cy="307777"/>
          </a:xfrm>
        </p:grpSpPr>
        <p:sp>
          <p:nvSpPr>
            <p:cNvPr id="54" name="직사각형 53"/>
            <p:cNvSpPr/>
            <p:nvPr/>
          </p:nvSpPr>
          <p:spPr>
            <a:xfrm>
              <a:off x="11393093" y="5696255"/>
              <a:ext cx="1613555" cy="26344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230451" y="5690209"/>
              <a:ext cx="190949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개인정보 수정 </a:t>
              </a:r>
              <a:r>
                <a:rPr lang="ko-KR" altLang="en-US" sz="1400" dirty="0" err="1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모달</a:t>
              </a:r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화면</a:t>
              </a:r>
              <a:endPara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10310400" y="2770916"/>
            <a:ext cx="1332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Nanum Pen" panose="03040600000000000000" pitchFamily="66" charset="-127"/>
                <a:ea typeface="Nanum Pen" panose="03040600000000000000" pitchFamily="66" charset="-127"/>
              </a:rPr>
              <a:t>마이페이지</a:t>
            </a:r>
            <a:r>
              <a:rPr lang="ko-KR" altLang="en-US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 </a:t>
            </a:r>
            <a:r>
              <a:rPr lang="en-US" altLang="ko-KR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click</a:t>
            </a:r>
            <a:endParaRPr lang="en-US" altLang="ko-KR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9493902" y="5976494"/>
            <a:ext cx="1745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개인정보 수정하기 </a:t>
            </a:r>
            <a:r>
              <a:rPr lang="en-US" altLang="ko-KR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click</a:t>
            </a:r>
            <a:endParaRPr lang="en-US" altLang="ko-KR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34888" y="163919"/>
            <a:ext cx="5080473" cy="912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rgbClr val="1C384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와이어 프레임 </a:t>
            </a:r>
            <a:endParaRPr lang="ko-KR" altLang="en-US" sz="2800" b="1" dirty="0">
              <a:solidFill>
                <a:srgbClr val="1C384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26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4888" y="163919"/>
            <a:ext cx="5080473" cy="912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rgbClr val="1C384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와이어 프레임 </a:t>
            </a:r>
            <a:r>
              <a:rPr lang="en-US" altLang="ko-KR" sz="2800" b="1" dirty="0" smtClean="0">
                <a:solidFill>
                  <a:srgbClr val="1C384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“</a:t>
            </a:r>
            <a:r>
              <a:rPr lang="ko-KR" altLang="en-US" sz="2800" b="1" dirty="0" smtClean="0">
                <a:solidFill>
                  <a:srgbClr val="1C384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기능</a:t>
            </a:r>
            <a:r>
              <a:rPr lang="en-US" altLang="ko-KR" sz="2800" b="1" dirty="0" smtClean="0">
                <a:solidFill>
                  <a:srgbClr val="1C384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”</a:t>
            </a:r>
            <a:r>
              <a:rPr lang="ko-KR" altLang="en-US" sz="2800" b="1" dirty="0" smtClean="0">
                <a:solidFill>
                  <a:srgbClr val="1C384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2800" b="1" dirty="0">
              <a:solidFill>
                <a:srgbClr val="1C384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81" y="1504698"/>
            <a:ext cx="3957261" cy="22271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0" name="그룹 9"/>
          <p:cNvGrpSpPr/>
          <p:nvPr/>
        </p:nvGrpSpPr>
        <p:grpSpPr>
          <a:xfrm>
            <a:off x="316256" y="1078623"/>
            <a:ext cx="2860156" cy="338796"/>
            <a:chOff x="11340222" y="5698178"/>
            <a:chExt cx="1129013" cy="395697"/>
          </a:xfrm>
        </p:grpSpPr>
        <p:sp>
          <p:nvSpPr>
            <p:cNvPr id="11" name="직사각형 10"/>
            <p:cNvSpPr/>
            <p:nvPr/>
          </p:nvSpPr>
          <p:spPr>
            <a:xfrm>
              <a:off x="11423668" y="5698178"/>
              <a:ext cx="962121" cy="37478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340222" y="5734407"/>
              <a:ext cx="1129013" cy="3594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홈 페이지 </a:t>
              </a:r>
              <a:r>
                <a:rPr lang="en-US" altLang="ko-KR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로그인 </a:t>
              </a:r>
              <a:r>
                <a:rPr lang="ko-KR" altLang="en-US" sz="1400" dirty="0" err="1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완료상태시</a:t>
              </a:r>
              <a:r>
                <a:rPr lang="en-US" altLang="ko-KR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789984" y="1822260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Recipe </a:t>
            </a:r>
            <a:r>
              <a:rPr lang="ko-KR" altLang="en-US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작성하기 </a:t>
            </a:r>
            <a:r>
              <a:rPr lang="en-US" altLang="ko-KR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click</a:t>
            </a:r>
            <a:endParaRPr lang="en-US" altLang="ko-KR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cxnSp>
        <p:nvCxnSpPr>
          <p:cNvPr id="14" name="꺾인 연결선 13"/>
          <p:cNvCxnSpPr>
            <a:stCxn id="15" idx="4"/>
          </p:cNvCxnSpPr>
          <p:nvPr/>
        </p:nvCxnSpPr>
        <p:spPr>
          <a:xfrm rot="16200000" flipH="1">
            <a:off x="5157926" y="-323201"/>
            <a:ext cx="229485" cy="4779552"/>
          </a:xfrm>
          <a:prstGeom prst="bentConnector2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도넛 14"/>
          <p:cNvSpPr/>
          <p:nvPr/>
        </p:nvSpPr>
        <p:spPr>
          <a:xfrm>
            <a:off x="2547456" y="1715868"/>
            <a:ext cx="670872" cy="235965"/>
          </a:xfrm>
          <a:prstGeom prst="donut">
            <a:avLst>
              <a:gd name="adj" fmla="val 1388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847493" y="1092063"/>
            <a:ext cx="1990601" cy="338790"/>
            <a:chOff x="11423668" y="5698178"/>
            <a:chExt cx="962121" cy="395690"/>
          </a:xfrm>
        </p:grpSpPr>
        <p:sp>
          <p:nvSpPr>
            <p:cNvPr id="17" name="직사각형 16"/>
            <p:cNvSpPr/>
            <p:nvPr/>
          </p:nvSpPr>
          <p:spPr>
            <a:xfrm>
              <a:off x="11423668" y="5698178"/>
              <a:ext cx="962121" cy="37478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1531595" y="5734400"/>
              <a:ext cx="746271" cy="3594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err="1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게시글</a:t>
              </a:r>
              <a:r>
                <a:rPr lang="en-US" altLang="ko-KR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작성 페이지</a:t>
              </a:r>
              <a:endPara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81161" y="3887235"/>
            <a:ext cx="1990601" cy="338804"/>
            <a:chOff x="11423668" y="5698178"/>
            <a:chExt cx="962121" cy="395707"/>
          </a:xfrm>
        </p:grpSpPr>
        <p:sp>
          <p:nvSpPr>
            <p:cNvPr id="20" name="직사각형 19"/>
            <p:cNvSpPr/>
            <p:nvPr/>
          </p:nvSpPr>
          <p:spPr>
            <a:xfrm>
              <a:off x="11423668" y="5698178"/>
              <a:ext cx="962121" cy="37478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519708" y="5734416"/>
              <a:ext cx="770041" cy="3594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err="1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게시글</a:t>
              </a:r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Detail </a:t>
              </a:r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화면</a:t>
              </a:r>
              <a:endPara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2" name="도넛 21"/>
          <p:cNvSpPr/>
          <p:nvPr/>
        </p:nvSpPr>
        <p:spPr>
          <a:xfrm>
            <a:off x="1273078" y="2958091"/>
            <a:ext cx="707568" cy="683739"/>
          </a:xfrm>
          <a:prstGeom prst="donut">
            <a:avLst>
              <a:gd name="adj" fmla="val 6665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9844" y="2804444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Nanum Pen" panose="03040600000000000000" pitchFamily="66" charset="-127"/>
                <a:ea typeface="Nanum Pen" panose="03040600000000000000" pitchFamily="66" charset="-127"/>
              </a:rPr>
              <a:t>게시글</a:t>
            </a:r>
            <a:r>
              <a:rPr lang="ko-KR" altLang="en-US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 </a:t>
            </a:r>
            <a:r>
              <a:rPr lang="en-US" altLang="ko-KR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click</a:t>
            </a:r>
            <a:endParaRPr lang="en-US" altLang="ko-KR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919" y="4444492"/>
            <a:ext cx="3106683" cy="17360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6" name="직선 화살표 연결선 25"/>
          <p:cNvCxnSpPr/>
          <p:nvPr/>
        </p:nvCxnSpPr>
        <p:spPr>
          <a:xfrm>
            <a:off x="1626862" y="3595860"/>
            <a:ext cx="0" cy="353273"/>
          </a:xfrm>
          <a:prstGeom prst="straightConnector1">
            <a:avLst/>
          </a:prstGeom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도넛 26"/>
          <p:cNvSpPr/>
          <p:nvPr/>
        </p:nvSpPr>
        <p:spPr>
          <a:xfrm>
            <a:off x="1694500" y="1718978"/>
            <a:ext cx="670872" cy="235965"/>
          </a:xfrm>
          <a:prstGeom prst="donut">
            <a:avLst>
              <a:gd name="adj" fmla="val 1388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6363555" y="2958091"/>
            <a:ext cx="2" cy="1178927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7" idx="4"/>
          </p:cNvCxnSpPr>
          <p:nvPr/>
        </p:nvCxnSpPr>
        <p:spPr>
          <a:xfrm rot="16200000" flipH="1">
            <a:off x="3688620" y="296259"/>
            <a:ext cx="1016253" cy="4333620"/>
          </a:xfrm>
          <a:prstGeom prst="bentConnector2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3705378" y="3898399"/>
            <a:ext cx="2011705" cy="338796"/>
            <a:chOff x="11418570" y="5698178"/>
            <a:chExt cx="972321" cy="395697"/>
          </a:xfrm>
        </p:grpSpPr>
        <p:sp>
          <p:nvSpPr>
            <p:cNvPr id="31" name="직사각형 30"/>
            <p:cNvSpPr/>
            <p:nvPr/>
          </p:nvSpPr>
          <p:spPr>
            <a:xfrm>
              <a:off x="11423668" y="5698178"/>
              <a:ext cx="962121" cy="37478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1418570" y="5734407"/>
              <a:ext cx="972321" cy="3594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냉장고를 </a:t>
              </a:r>
              <a:r>
                <a:rPr lang="en-US" altLang="ko-KR" sz="1400" dirty="0" err="1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Vue</a:t>
              </a:r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탁해 페이지</a:t>
              </a:r>
              <a:endPara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4531144" y="3004795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냉장고를 </a:t>
            </a:r>
            <a:r>
              <a:rPr lang="en-US" altLang="ko-KR" dirty="0" err="1" smtClean="0">
                <a:latin typeface="Nanum Pen" panose="03040600000000000000" pitchFamily="66" charset="-127"/>
                <a:ea typeface="Nanum Pen" panose="03040600000000000000" pitchFamily="66" charset="-127"/>
              </a:rPr>
              <a:t>Vue</a:t>
            </a:r>
            <a:r>
              <a:rPr lang="ko-KR" altLang="en-US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탁해 </a:t>
            </a:r>
            <a:r>
              <a:rPr lang="en-US" altLang="ko-KR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click</a:t>
            </a:r>
            <a:endParaRPr lang="en-US" altLang="ko-KR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3" y="4287995"/>
            <a:ext cx="2106945" cy="2313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079" y="1504698"/>
            <a:ext cx="3426582" cy="40850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584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0" y="737343"/>
            <a:ext cx="12192000" cy="501285"/>
          </a:xfrm>
          <a:prstGeom prst="rect">
            <a:avLst/>
          </a:prstGeom>
          <a:solidFill>
            <a:srgbClr val="991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게스(GUESS) 2020 봄 컬렉션 화보 고화질 수지 보정, 폰배경화면(2020)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0" t="2" r="31662" b="39685"/>
          <a:stretch/>
        </p:blipFill>
        <p:spPr bwMode="auto">
          <a:xfrm>
            <a:off x="3733839" y="2041534"/>
            <a:ext cx="1062069" cy="9795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17" y="95915"/>
            <a:ext cx="1960020" cy="700716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926394" y="826802"/>
            <a:ext cx="931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홈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596302" y="842761"/>
            <a:ext cx="1970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냉장고를 </a:t>
            </a:r>
            <a:r>
              <a:rPr lang="en-US" altLang="ko-KR" sz="1600" dirty="0" err="1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Vue</a:t>
            </a:r>
            <a:r>
              <a:rPr lang="ko-KR" altLang="en-US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탁해</a:t>
            </a:r>
            <a:endParaRPr lang="ko-KR" altLang="en-US" sz="16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014501" y="842761"/>
            <a:ext cx="1970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공지사항</a:t>
            </a:r>
            <a:endParaRPr lang="ko-KR" altLang="en-US" sz="16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8414" y="-874363"/>
            <a:ext cx="2430683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마이페이지</a:t>
            </a:r>
            <a:r>
              <a:rPr lang="en-US" altLang="ko-KR" b="1" dirty="0" smtClean="0">
                <a:solidFill>
                  <a:schemeClr val="tx1"/>
                </a:solidFill>
              </a:rPr>
              <a:t>(</a:t>
            </a:r>
            <a:r>
              <a:rPr lang="ko-KR" altLang="en-US" b="1" dirty="0" smtClean="0">
                <a:solidFill>
                  <a:schemeClr val="tx1"/>
                </a:solidFill>
              </a:rPr>
              <a:t>본인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52893" y="202194"/>
            <a:ext cx="2118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Jua" pitchFamily="2" charset="-127"/>
                <a:ea typeface="Jua" pitchFamily="2" charset="-127"/>
              </a:rPr>
              <a:t>로그아웃 </a:t>
            </a:r>
            <a:r>
              <a:rPr lang="ko-KR" altLang="en-US" sz="1600" dirty="0" err="1" smtClean="0">
                <a:latin typeface="Jua" pitchFamily="2" charset="-127"/>
                <a:ea typeface="Jua" pitchFamily="2" charset="-127"/>
              </a:rPr>
              <a:t>마이페이지</a:t>
            </a:r>
            <a:endParaRPr lang="ko-KR" altLang="en-US" sz="1600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05402" y="818708"/>
            <a:ext cx="1970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Recipe </a:t>
            </a:r>
            <a:r>
              <a:rPr lang="ko-KR" altLang="en-US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작성하기</a:t>
            </a:r>
            <a:endParaRPr lang="ko-KR" altLang="en-US" sz="16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3722241" y="2043508"/>
            <a:ext cx="1073667" cy="975578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756782" y="3122959"/>
            <a:ext cx="1004589" cy="234103"/>
          </a:xfrm>
          <a:prstGeom prst="roundRect">
            <a:avLst>
              <a:gd name="adj" fmla="val 36754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프로필 바꾸기</a:t>
            </a:r>
            <a:endParaRPr lang="ko-KR" altLang="en-US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96960" y="4574853"/>
            <a:ext cx="1727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Jua" pitchFamily="2" charset="-127"/>
                <a:ea typeface="Jua" pitchFamily="2" charset="-127"/>
              </a:rPr>
              <a:t>관심 </a:t>
            </a:r>
            <a:r>
              <a:rPr lang="en-US" altLang="ko-KR" sz="1400" dirty="0" smtClean="0">
                <a:latin typeface="Jua" pitchFamily="2" charset="-127"/>
                <a:ea typeface="Jua" pitchFamily="2" charset="-127"/>
              </a:rPr>
              <a:t>Recipe</a:t>
            </a:r>
            <a:endParaRPr lang="ko-KR" altLang="en-US" sz="1400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96959" y="5481253"/>
            <a:ext cx="2531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Jua" pitchFamily="2" charset="-127"/>
                <a:ea typeface="Jua" pitchFamily="2" charset="-127"/>
              </a:rPr>
              <a:t>내가 작성한 </a:t>
            </a:r>
            <a:r>
              <a:rPr lang="en-US" altLang="ko-KR" sz="1400" dirty="0" smtClean="0">
                <a:latin typeface="Jua" pitchFamily="2" charset="-127"/>
                <a:ea typeface="Jua" pitchFamily="2" charset="-127"/>
              </a:rPr>
              <a:t>Recipe </a:t>
            </a:r>
            <a:r>
              <a:rPr lang="ko-KR" altLang="en-US" sz="1400" dirty="0" smtClean="0">
                <a:latin typeface="Jua" pitchFamily="2" charset="-127"/>
                <a:ea typeface="Jua" pitchFamily="2" charset="-127"/>
              </a:rPr>
              <a:t>목록 </a:t>
            </a:r>
            <a:endParaRPr lang="ko-KR" altLang="en-US" sz="1400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34093" y="5902160"/>
            <a:ext cx="1727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돼지고기 김치찌개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96960" y="3641248"/>
            <a:ext cx="1727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Jua" pitchFamily="2" charset="-127"/>
                <a:ea typeface="Jua" pitchFamily="2" charset="-127"/>
              </a:rPr>
              <a:t>나의 냉장고</a:t>
            </a:r>
            <a:endParaRPr lang="ko-KR" altLang="en-US" sz="1400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0" y="7104938"/>
            <a:ext cx="446113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많아졌을 경우 </a:t>
            </a:r>
            <a:r>
              <a:rPr lang="ko-KR" altLang="en-US" dirty="0" err="1" smtClean="0">
                <a:latin typeface="Nanum Pen" panose="03040600000000000000" pitchFamily="66" charset="-127"/>
                <a:ea typeface="Nanum Pen" panose="03040600000000000000" pitchFamily="66" charset="-127"/>
              </a:rPr>
              <a:t>페이지네이션</a:t>
            </a:r>
            <a:r>
              <a:rPr lang="en-US" altLang="ko-KR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/</a:t>
            </a:r>
            <a:r>
              <a:rPr lang="ko-KR" altLang="en-US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태그 이용 </a:t>
            </a:r>
            <a:r>
              <a:rPr lang="en-US" altLang="ko-KR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“</a:t>
            </a:r>
            <a:r>
              <a:rPr lang="ko-KR" altLang="en-US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결정하기</a:t>
            </a:r>
            <a:r>
              <a:rPr lang="en-US" altLang="ko-KR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800" y="1580307"/>
            <a:ext cx="1819275" cy="552450"/>
          </a:xfrm>
          <a:prstGeom prst="rect">
            <a:avLst/>
          </a:prstGeom>
        </p:spPr>
      </p:pic>
      <p:sp>
        <p:nvSpPr>
          <p:cNvPr id="38" name="모서리가 둥근 직사각형 37"/>
          <p:cNvSpPr/>
          <p:nvPr/>
        </p:nvSpPr>
        <p:spPr>
          <a:xfrm>
            <a:off x="9292107" y="6389054"/>
            <a:ext cx="1568933" cy="306385"/>
          </a:xfrm>
          <a:prstGeom prst="roundRect">
            <a:avLst>
              <a:gd name="adj" fmla="val 36754"/>
            </a:avLst>
          </a:prstGeom>
          <a:solidFill>
            <a:srgbClr val="991A2F"/>
          </a:solidFill>
          <a:ln>
            <a:solidFill>
              <a:srgbClr val="991A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개인 정보 수정하기</a:t>
            </a:r>
            <a:endParaRPr lang="ko-KR" altLang="en-US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275887" y="6389053"/>
            <a:ext cx="929277" cy="306386"/>
          </a:xfrm>
          <a:prstGeom prst="roundRect">
            <a:avLst>
              <a:gd name="adj" fmla="val 367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저장하기</a:t>
            </a:r>
            <a:endParaRPr lang="ko-KR" altLang="en-US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77754" y="1534622"/>
            <a:ext cx="4942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Jua" pitchFamily="2" charset="-127"/>
                <a:ea typeface="Jua" pitchFamily="2" charset="-127"/>
              </a:rPr>
              <a:t>수지님의</a:t>
            </a:r>
            <a:r>
              <a:rPr lang="ko-KR" altLang="en-US" sz="2000" dirty="0" smtClean="0">
                <a:latin typeface="Jua" pitchFamily="2" charset="-127"/>
                <a:ea typeface="Jua" pitchFamily="2" charset="-127"/>
              </a:rPr>
              <a:t> </a:t>
            </a:r>
            <a:r>
              <a:rPr lang="ko-KR" altLang="en-US" sz="2000" dirty="0" err="1" smtClean="0">
                <a:latin typeface="Jua" pitchFamily="2" charset="-127"/>
                <a:ea typeface="Jua" pitchFamily="2" charset="-127"/>
              </a:rPr>
              <a:t>마이페이지</a:t>
            </a:r>
            <a:endParaRPr lang="ko-KR" altLang="en-US" sz="2800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3102481" y="3546256"/>
            <a:ext cx="6773039" cy="933605"/>
          </a:xfrm>
          <a:prstGeom prst="roundRect">
            <a:avLst>
              <a:gd name="adj" fmla="val 13402"/>
            </a:avLst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4828" y="5876304"/>
            <a:ext cx="819265" cy="337345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1811256" y="5509146"/>
            <a:ext cx="1335660" cy="654624"/>
            <a:chOff x="11522796" y="5669407"/>
            <a:chExt cx="1984189" cy="222887"/>
          </a:xfrm>
        </p:grpSpPr>
        <p:sp>
          <p:nvSpPr>
            <p:cNvPr id="53" name="직사각형 52"/>
            <p:cNvSpPr/>
            <p:nvPr/>
          </p:nvSpPr>
          <p:spPr>
            <a:xfrm>
              <a:off x="11522796" y="5669407"/>
              <a:ext cx="1984189" cy="2228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592920" y="5669407"/>
              <a:ext cx="1792405" cy="2200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err="1" smtClean="0">
                  <a:latin typeface="Nanum Pen" panose="03040600000000000000" pitchFamily="66" charset="-127"/>
                  <a:ea typeface="Nanum Pen" panose="03040600000000000000" pitchFamily="66" charset="-127"/>
                </a:rPr>
                <a:t>게시글</a:t>
              </a:r>
              <a:endParaRPr lang="en-US" altLang="ko-KR" dirty="0" smtClean="0">
                <a:latin typeface="Nanum Pen" panose="03040600000000000000" pitchFamily="66" charset="-127"/>
                <a:ea typeface="Nanum Pen" panose="03040600000000000000" pitchFamily="66" charset="-127"/>
              </a:endParaRPr>
            </a:p>
            <a:p>
              <a:pPr algn="ctr"/>
              <a:r>
                <a:rPr lang="ko-KR" altLang="en-US" dirty="0" smtClean="0">
                  <a:latin typeface="Nanum Pen" panose="03040600000000000000" pitchFamily="66" charset="-127"/>
                  <a:ea typeface="Nanum Pen" panose="03040600000000000000" pitchFamily="66" charset="-127"/>
                </a:rPr>
                <a:t>삭제</a:t>
              </a:r>
              <a:r>
                <a:rPr lang="en-US" altLang="ko-KR" dirty="0" smtClean="0">
                  <a:latin typeface="Nanum Pen" panose="03040600000000000000" pitchFamily="66" charset="-127"/>
                  <a:ea typeface="Nanum Pen" panose="03040600000000000000" pitchFamily="66" charset="-127"/>
                </a:rPr>
                <a:t>, </a:t>
              </a:r>
              <a:r>
                <a:rPr lang="ko-KR" altLang="en-US" dirty="0" smtClean="0">
                  <a:latin typeface="Nanum Pen" panose="03040600000000000000" pitchFamily="66" charset="-127"/>
                  <a:ea typeface="Nanum Pen" panose="03040600000000000000" pitchFamily="66" charset="-127"/>
                </a:rPr>
                <a:t>수정 가능</a:t>
              </a:r>
              <a:endParaRPr lang="en-US" altLang="ko-KR" dirty="0">
                <a:latin typeface="Nanum Pen" panose="03040600000000000000" pitchFamily="66" charset="-127"/>
                <a:ea typeface="Nanum Pen" panose="03040600000000000000" pitchFamily="66" charset="-127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4439796" y="4929400"/>
            <a:ext cx="1727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쇠고기 미역국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포인트가 5개인 별 8"/>
          <p:cNvSpPr/>
          <p:nvPr/>
        </p:nvSpPr>
        <p:spPr>
          <a:xfrm>
            <a:off x="4132126" y="4943369"/>
            <a:ext cx="218587" cy="202168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4434093" y="6239505"/>
            <a:ext cx="1727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니가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비비바락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국수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4828" y="6213649"/>
            <a:ext cx="819265" cy="33734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3579834" y="4095221"/>
            <a:ext cx="664139" cy="250384"/>
            <a:chOff x="3579834" y="4057121"/>
            <a:chExt cx="664139" cy="250384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3579834" y="4057121"/>
              <a:ext cx="611771" cy="25038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631367" y="4057121"/>
              <a:ext cx="61260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소금  </a:t>
              </a:r>
              <a:r>
                <a:rPr lang="ko-KR" altLang="en-US" sz="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293216" y="4095221"/>
            <a:ext cx="611771" cy="250384"/>
            <a:chOff x="4298345" y="4057121"/>
            <a:chExt cx="611771" cy="250384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4298345" y="4057121"/>
              <a:ext cx="611771" cy="25038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50713" y="4057121"/>
              <a:ext cx="559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우유  </a:t>
              </a:r>
              <a:r>
                <a:rPr lang="ko-KR" altLang="en-US" sz="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</a:t>
              </a: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7340779" y="3664251"/>
            <a:ext cx="2372182" cy="27844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395124" y="3647221"/>
            <a:ext cx="457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+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3169" y="3701082"/>
            <a:ext cx="19507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추가할 재료를 입력해주세요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4954230" y="4095221"/>
            <a:ext cx="685635" cy="369332"/>
            <a:chOff x="4972280" y="4057121"/>
            <a:chExt cx="611771" cy="369332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4972280" y="4057121"/>
              <a:ext cx="611771" cy="25038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024648" y="4057121"/>
              <a:ext cx="559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소고기  </a:t>
              </a:r>
              <a:r>
                <a:rPr lang="ko-KR" altLang="en-US" sz="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689108" y="4095221"/>
            <a:ext cx="611771" cy="250384"/>
            <a:chOff x="5708867" y="4057121"/>
            <a:chExt cx="611771" cy="250384"/>
          </a:xfrm>
        </p:grpSpPr>
        <p:sp>
          <p:nvSpPr>
            <p:cNvPr id="71" name="모서리가 둥근 직사각형 70"/>
            <p:cNvSpPr/>
            <p:nvPr/>
          </p:nvSpPr>
          <p:spPr>
            <a:xfrm>
              <a:off x="5708867" y="4057121"/>
              <a:ext cx="611771" cy="25038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761235" y="4057121"/>
              <a:ext cx="559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피망  </a:t>
              </a:r>
              <a:r>
                <a:rPr lang="ko-KR" altLang="en-US" sz="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350122" y="4095221"/>
            <a:ext cx="611771" cy="250384"/>
            <a:chOff x="6409209" y="4057121"/>
            <a:chExt cx="611771" cy="250384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6409209" y="4057121"/>
              <a:ext cx="611771" cy="25038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461577" y="4057121"/>
              <a:ext cx="559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후추  </a:t>
              </a:r>
              <a:r>
                <a:rPr lang="ko-KR" altLang="en-US" sz="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011136" y="4095221"/>
            <a:ext cx="685633" cy="369332"/>
            <a:chOff x="7073806" y="4057121"/>
            <a:chExt cx="611771" cy="369332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7073806" y="4057121"/>
              <a:ext cx="611771" cy="25038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126174" y="4057121"/>
              <a:ext cx="559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고등어  </a:t>
              </a:r>
              <a:r>
                <a:rPr lang="ko-KR" altLang="en-US" sz="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746010" y="4095221"/>
            <a:ext cx="611771" cy="250384"/>
            <a:chOff x="7746010" y="4057121"/>
            <a:chExt cx="611771" cy="250384"/>
          </a:xfrm>
        </p:grpSpPr>
        <p:sp>
          <p:nvSpPr>
            <p:cNvPr id="85" name="모서리가 둥근 직사각형 84"/>
            <p:cNvSpPr/>
            <p:nvPr/>
          </p:nvSpPr>
          <p:spPr>
            <a:xfrm>
              <a:off x="7746010" y="4057121"/>
              <a:ext cx="611771" cy="25038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798378" y="4057121"/>
              <a:ext cx="559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오이  </a:t>
              </a:r>
              <a:r>
                <a:rPr lang="ko-KR" altLang="en-US" sz="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</a:t>
              </a: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5639865" y="4843388"/>
            <a:ext cx="4570783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sz="1600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5</a:t>
            </a:r>
            <a:r>
              <a:rPr lang="ko-KR" altLang="en-US" sz="1600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개를 보여주고 그 이상일 경우 </a:t>
            </a:r>
            <a:r>
              <a:rPr lang="ko-KR" altLang="en-US" sz="1600" dirty="0" err="1" smtClean="0">
                <a:latin typeface="Nanum Pen" panose="03040600000000000000" pitchFamily="66" charset="-127"/>
                <a:ea typeface="Nanum Pen" panose="03040600000000000000" pitchFamily="66" charset="-127"/>
              </a:rPr>
              <a:t>더보기</a:t>
            </a:r>
            <a:r>
              <a:rPr lang="ko-KR" altLang="en-US" sz="1600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 버튼을 통해 </a:t>
            </a:r>
            <a:r>
              <a:rPr lang="en-US" altLang="ko-KR" sz="1600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5</a:t>
            </a:r>
            <a:r>
              <a:rPr lang="ko-KR" altLang="en-US" sz="1600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개씩 볼 수 있도록 한다</a:t>
            </a:r>
            <a:r>
              <a:rPr lang="en-US" altLang="ko-KR" sz="1600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.</a:t>
            </a:r>
          </a:p>
        </p:txBody>
      </p:sp>
      <p:grpSp>
        <p:nvGrpSpPr>
          <p:cNvPr id="76" name="그룹 75"/>
          <p:cNvGrpSpPr/>
          <p:nvPr/>
        </p:nvGrpSpPr>
        <p:grpSpPr>
          <a:xfrm>
            <a:off x="786351" y="3588833"/>
            <a:ext cx="1151612" cy="617407"/>
            <a:chOff x="11522796" y="5637108"/>
            <a:chExt cx="1935770" cy="255186"/>
          </a:xfrm>
        </p:grpSpPr>
        <p:sp>
          <p:nvSpPr>
            <p:cNvPr id="77" name="직사각형 76"/>
            <p:cNvSpPr/>
            <p:nvPr/>
          </p:nvSpPr>
          <p:spPr>
            <a:xfrm>
              <a:off x="11522796" y="5637108"/>
              <a:ext cx="1935770" cy="25518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1714580" y="5646682"/>
              <a:ext cx="1552200" cy="2200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smtClean="0">
                  <a:latin typeface="Nanum Pen" panose="03040600000000000000" pitchFamily="66" charset="-127"/>
                  <a:ea typeface="Nanum Pen" panose="03040600000000000000" pitchFamily="66" charset="-127"/>
                </a:rPr>
                <a:t>본인만 수정 가능</a:t>
              </a:r>
              <a:endParaRPr lang="en-US" altLang="ko-KR" dirty="0">
                <a:latin typeface="Nanum Pen" panose="03040600000000000000" pitchFamily="66" charset="-127"/>
                <a:ea typeface="Nanum Pen" panose="03040600000000000000" pitchFamily="66" charset="-127"/>
              </a:endParaRPr>
            </a:p>
          </p:txBody>
        </p:sp>
      </p:grpSp>
      <p:cxnSp>
        <p:nvCxnSpPr>
          <p:cNvPr id="80" name="꺾인 연결선 79"/>
          <p:cNvCxnSpPr/>
          <p:nvPr/>
        </p:nvCxnSpPr>
        <p:spPr>
          <a:xfrm rot="10800000" flipV="1">
            <a:off x="1945254" y="3892076"/>
            <a:ext cx="1344416" cy="11541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145462" y="2571024"/>
            <a:ext cx="1727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Jua" pitchFamily="2" charset="-127"/>
                <a:ea typeface="Jua" pitchFamily="2" charset="-127"/>
              </a:rPr>
              <a:t>자기소개</a:t>
            </a:r>
            <a:endParaRPr lang="ko-KR" altLang="en-US" sz="1400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265380" y="2993412"/>
            <a:ext cx="27737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안녕하세요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취미로 요리를 즐기는 수지입니다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5190958" y="2936114"/>
            <a:ext cx="4684562" cy="41667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5190959" y="2156591"/>
            <a:ext cx="1727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Jua" pitchFamily="2" charset="-127"/>
                <a:ea typeface="Jua" pitchFamily="2" charset="-127"/>
              </a:rPr>
              <a:t>팔로워</a:t>
            </a:r>
            <a:r>
              <a:rPr lang="ko-KR" altLang="en-US" sz="1200" dirty="0" smtClean="0">
                <a:latin typeface="Jua" pitchFamily="2" charset="-127"/>
                <a:ea typeface="Jua" pitchFamily="2" charset="-127"/>
              </a:rPr>
              <a:t>     </a:t>
            </a:r>
            <a:r>
              <a:rPr lang="ko-KR" altLang="en-US" sz="1200" dirty="0" err="1" smtClean="0">
                <a:latin typeface="Jua" pitchFamily="2" charset="-127"/>
                <a:ea typeface="Jua" pitchFamily="2" charset="-127"/>
              </a:rPr>
              <a:t>팔로잉</a:t>
            </a:r>
            <a:endParaRPr lang="ko-KR" altLang="en-US" sz="1200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728738" y="2194691"/>
            <a:ext cx="5195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23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973738" y="2194691"/>
            <a:ext cx="5195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233</a:t>
            </a:r>
            <a:endParaRPr lang="ko-KR" altLang="en-US" sz="900" dirty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 rot="1235185">
            <a:off x="2479917" y="3076424"/>
            <a:ext cx="881372" cy="819413"/>
          </a:xfrm>
          <a:prstGeom prst="rightArrow">
            <a:avLst/>
          </a:prstGeom>
          <a:solidFill>
            <a:srgbClr val="98BA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85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모서리가 둥근 직사각형 51"/>
          <p:cNvSpPr/>
          <p:nvPr/>
        </p:nvSpPr>
        <p:spPr>
          <a:xfrm>
            <a:off x="6171516" y="4015785"/>
            <a:ext cx="2861862" cy="1470603"/>
          </a:xfrm>
          <a:prstGeom prst="roundRect">
            <a:avLst>
              <a:gd name="adj" fmla="val 9758"/>
            </a:avLst>
          </a:prstGeom>
          <a:solidFill>
            <a:schemeClr val="bg2"/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17" y="95915"/>
            <a:ext cx="1960020" cy="700716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0" y="737343"/>
            <a:ext cx="12192000" cy="501285"/>
          </a:xfrm>
          <a:prstGeom prst="rect">
            <a:avLst/>
          </a:prstGeom>
          <a:solidFill>
            <a:srgbClr val="991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1926394" y="826802"/>
            <a:ext cx="931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홈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596302" y="842761"/>
            <a:ext cx="1970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냉장고를 </a:t>
            </a:r>
            <a:r>
              <a:rPr lang="en-US" altLang="ko-KR" sz="1600" dirty="0" err="1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Vue</a:t>
            </a:r>
            <a:r>
              <a:rPr lang="ko-KR" altLang="en-US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탁해</a:t>
            </a:r>
            <a:endParaRPr lang="ko-KR" altLang="en-US" sz="16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014501" y="842761"/>
            <a:ext cx="1970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공지사항</a:t>
            </a:r>
            <a:endParaRPr lang="ko-KR" altLang="en-US" sz="16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952893" y="202194"/>
            <a:ext cx="2118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Jua" pitchFamily="2" charset="-127"/>
                <a:ea typeface="Jua" pitchFamily="2" charset="-127"/>
              </a:rPr>
              <a:t>로그아웃 </a:t>
            </a:r>
            <a:r>
              <a:rPr lang="ko-KR" altLang="en-US" sz="1600" dirty="0" err="1" smtClean="0">
                <a:latin typeface="Jua" pitchFamily="2" charset="-127"/>
                <a:ea typeface="Jua" pitchFamily="2" charset="-127"/>
              </a:rPr>
              <a:t>마이페이지</a:t>
            </a:r>
            <a:endParaRPr lang="ko-KR" altLang="en-US" sz="1600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05402" y="818708"/>
            <a:ext cx="1970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Recipe </a:t>
            </a:r>
            <a:r>
              <a:rPr lang="ko-KR" altLang="en-US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작성하기</a:t>
            </a:r>
            <a:endParaRPr lang="ko-KR" altLang="en-US" sz="16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509157" y="1182369"/>
            <a:ext cx="1562974" cy="59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263317" y="2161020"/>
            <a:ext cx="5751184" cy="400110"/>
            <a:chOff x="2089437" y="1765732"/>
            <a:chExt cx="5751184" cy="400110"/>
          </a:xfrm>
        </p:grpSpPr>
        <p:sp>
          <p:nvSpPr>
            <p:cNvPr id="48" name="TextBox 47"/>
            <p:cNvSpPr txBox="1"/>
            <p:nvPr/>
          </p:nvSpPr>
          <p:spPr>
            <a:xfrm>
              <a:off x="2089437" y="1765732"/>
              <a:ext cx="4942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ua" pitchFamily="2" charset="-127"/>
                  <a:ea typeface="Jua" pitchFamily="2" charset="-127"/>
                </a:rPr>
                <a:t>제목 </a:t>
              </a:r>
              <a:r>
                <a:rPr lang="en-US" altLang="ko-KR" dirty="0" smtClean="0">
                  <a:latin typeface="Jua" pitchFamily="2" charset="-127"/>
                  <a:ea typeface="Jua" pitchFamily="2" charset="-127"/>
                </a:rPr>
                <a:t>: </a:t>
              </a:r>
              <a:endParaRPr lang="ko-KR" altLang="en-US" sz="2400" dirty="0">
                <a:latin typeface="Jua" pitchFamily="2" charset="-127"/>
                <a:ea typeface="Jua" pitchFamily="2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353818" y="1765732"/>
              <a:ext cx="448680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제목을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입력해주세요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65" name="모서리가 둥근 직사각형 64"/>
          <p:cNvSpPr/>
          <p:nvPr/>
        </p:nvSpPr>
        <p:spPr>
          <a:xfrm>
            <a:off x="2176108" y="1564966"/>
            <a:ext cx="472120" cy="22911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저장</a:t>
            </a:r>
            <a:endParaRPr lang="ko-KR" altLang="en-US" sz="105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828733" y="1887342"/>
            <a:ext cx="8534534" cy="57274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2714276" y="1564966"/>
            <a:ext cx="472120" cy="229110"/>
          </a:xfrm>
          <a:prstGeom prst="roundRect">
            <a:avLst/>
          </a:prstGeom>
          <a:solidFill>
            <a:srgbClr val="EF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bg2">
                    <a:lumMod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취소</a:t>
            </a:r>
            <a:endParaRPr lang="ko-KR" altLang="en-US" sz="1050" dirty="0">
              <a:solidFill>
                <a:schemeClr val="bg2">
                  <a:lumMod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9" name="직선 화살표 연결선 68"/>
          <p:cNvCxnSpPr>
            <a:stCxn id="71" idx="1"/>
            <a:endCxn id="70" idx="3"/>
          </p:cNvCxnSpPr>
          <p:nvPr/>
        </p:nvCxnSpPr>
        <p:spPr>
          <a:xfrm flipH="1">
            <a:off x="1500672" y="1659745"/>
            <a:ext cx="379913" cy="0"/>
          </a:xfrm>
          <a:prstGeom prst="straightConnector1">
            <a:avLst/>
          </a:prstGeom>
          <a:ln w="28575">
            <a:solidFill>
              <a:srgbClr val="991A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그림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98" y="1461156"/>
            <a:ext cx="964574" cy="397178"/>
          </a:xfrm>
          <a:prstGeom prst="rect">
            <a:avLst/>
          </a:prstGeom>
        </p:spPr>
      </p:pic>
      <p:sp>
        <p:nvSpPr>
          <p:cNvPr id="71" name="직사각형 70"/>
          <p:cNvSpPr/>
          <p:nvPr/>
        </p:nvSpPr>
        <p:spPr>
          <a:xfrm>
            <a:off x="1880585" y="1470754"/>
            <a:ext cx="1411255" cy="377982"/>
          </a:xfrm>
          <a:prstGeom prst="rect">
            <a:avLst/>
          </a:prstGeom>
          <a:noFill/>
          <a:ln w="38100">
            <a:solidFill>
              <a:srgbClr val="991A2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222464" y="1144059"/>
            <a:ext cx="629329" cy="3089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-183204" y="1101422"/>
            <a:ext cx="13926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 smtClean="0">
                <a:latin typeface="Nanum Pen" panose="03040600000000000000" pitchFamily="66" charset="-127"/>
                <a:ea typeface="Nanum Pen" panose="03040600000000000000" pitchFamily="66" charset="-127"/>
              </a:rPr>
              <a:t>수정시</a:t>
            </a:r>
            <a:endParaRPr lang="en-US" altLang="ko-KR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567407" y="1234720"/>
            <a:ext cx="629329" cy="3089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193609" y="1208286"/>
            <a:ext cx="13926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작성시</a:t>
            </a:r>
            <a:endParaRPr lang="en-US" altLang="ko-KR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29098" y="5758511"/>
            <a:ext cx="5050588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600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재료 입력 </a:t>
            </a:r>
            <a:r>
              <a:rPr lang="en-US" altLang="ko-KR" sz="1600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: text </a:t>
            </a:r>
            <a:r>
              <a:rPr lang="ko-KR" altLang="en-US" sz="1600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입력 방식</a:t>
            </a:r>
            <a:endParaRPr lang="en-US" altLang="ko-KR" sz="1600" dirty="0" smtClean="0">
              <a:latin typeface="Nanum Pen" panose="03040600000000000000" pitchFamily="66" charset="-127"/>
              <a:ea typeface="Nanum Pen" panose="03040600000000000000" pitchFamily="66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600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냉장고 </a:t>
            </a:r>
            <a:r>
              <a:rPr lang="en-US" altLang="ko-KR" sz="1600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: </a:t>
            </a:r>
            <a:r>
              <a:rPr lang="ko-KR" altLang="en-US" sz="1600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나의 냉장고에 저장된 재료 </a:t>
            </a:r>
            <a:r>
              <a:rPr lang="en-US" altLang="ko-KR" sz="1600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_ </a:t>
            </a:r>
            <a:r>
              <a:rPr lang="ko-KR" altLang="en-US" sz="1600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재료 입력에서 추가된 재료</a:t>
            </a:r>
            <a:endParaRPr lang="en-US" altLang="ko-KR" sz="1600" dirty="0" smtClean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2" b="89840" l="4637" r="9799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622663" y="3520669"/>
            <a:ext cx="3678596" cy="2126422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3220408" y="2866657"/>
            <a:ext cx="5751184" cy="325288"/>
          </a:xfrm>
          <a:prstGeom prst="roundRect">
            <a:avLst>
              <a:gd name="adj" fmla="val 4523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재료</a:t>
            </a:r>
            <a:r>
              <a:rPr lang="ko-KR" altLang="en-US" sz="12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입력</a:t>
            </a:r>
            <a:endParaRPr lang="ko-KR" altLang="en-US" sz="1400" dirty="0">
              <a:solidFill>
                <a:schemeClr val="tx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68818" y="3371168"/>
            <a:ext cx="717759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Jua" pitchFamily="2" charset="-127"/>
                <a:ea typeface="Jua" pitchFamily="2" charset="-127"/>
              </a:rPr>
              <a:t>조리대</a:t>
            </a:r>
            <a:endParaRPr lang="en-US" altLang="ko-KR" sz="1600" dirty="0" smtClean="0">
              <a:latin typeface="Jua" pitchFamily="2" charset="-127"/>
              <a:ea typeface="Jua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221650" y="5558576"/>
            <a:ext cx="24128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조리대로 </a:t>
            </a:r>
            <a:r>
              <a:rPr lang="ko-KR" altLang="en-US" sz="1400" dirty="0" err="1" smtClean="0">
                <a:latin typeface="Nanum Pen" panose="03040600000000000000" pitchFamily="66" charset="-127"/>
                <a:ea typeface="Nanum Pen" panose="03040600000000000000" pitchFamily="66" charset="-127"/>
              </a:rPr>
              <a:t>드래그앤드롭하여</a:t>
            </a:r>
            <a:r>
              <a:rPr lang="ko-KR" altLang="en-US" sz="1400" dirty="0" smtClean="0">
                <a:latin typeface="Nanum Pen" panose="03040600000000000000" pitchFamily="66" charset="-127"/>
                <a:ea typeface="Nanum Pen" panose="03040600000000000000" pitchFamily="66" charset="-127"/>
              </a:rPr>
              <a:t> </a:t>
            </a:r>
            <a:r>
              <a:rPr lang="ko-KR" altLang="en-US" sz="1400" dirty="0">
                <a:latin typeface="Nanum Pen" panose="03040600000000000000" pitchFamily="66" charset="-127"/>
                <a:ea typeface="Nanum Pen" panose="03040600000000000000" pitchFamily="66" charset="-127"/>
              </a:rPr>
              <a:t>손쉽게 추가하세요</a:t>
            </a:r>
            <a:r>
              <a:rPr lang="en-US" altLang="ko-KR" sz="1400" dirty="0">
                <a:latin typeface="Nanum Pen" panose="03040600000000000000" pitchFamily="66" charset="-127"/>
                <a:ea typeface="Nanum Pen" panose="03040600000000000000" pitchFamily="66" charset="-127"/>
              </a:rPr>
              <a:t>.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967721" y="3703114"/>
            <a:ext cx="1443243" cy="22911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67721" y="3667804"/>
            <a:ext cx="1950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직접 추가해주세요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489589" y="3694276"/>
            <a:ext cx="472120" cy="229110"/>
          </a:xfrm>
          <a:prstGeom prst="roundRect">
            <a:avLst/>
          </a:prstGeom>
          <a:solidFill>
            <a:srgbClr val="EF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bg2">
                    <a:lumMod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추가</a:t>
            </a:r>
            <a:endParaRPr lang="ko-KR" altLang="en-US" sz="1050" dirty="0">
              <a:solidFill>
                <a:schemeClr val="bg2">
                  <a:lumMod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71516" y="3706935"/>
            <a:ext cx="923673" cy="265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재료 입력 </a:t>
            </a:r>
            <a:r>
              <a:rPr lang="en-US" altLang="ko-KR" sz="11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  <p:cxnSp>
        <p:nvCxnSpPr>
          <p:cNvPr id="6" name="구부러진 연결선 5"/>
          <p:cNvCxnSpPr/>
          <p:nvPr/>
        </p:nvCxnSpPr>
        <p:spPr>
          <a:xfrm rot="10800000">
            <a:off x="5460827" y="4845925"/>
            <a:ext cx="926615" cy="502206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85383" y="4081159"/>
            <a:ext cx="2118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나의 냉장고 </a:t>
            </a:r>
            <a:endParaRPr lang="en-US" altLang="ko-KR" sz="11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6634490" y="4530796"/>
            <a:ext cx="664139" cy="250384"/>
            <a:chOff x="3579834" y="4057121"/>
            <a:chExt cx="664139" cy="250384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3579834" y="4057121"/>
              <a:ext cx="611771" cy="25038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631367" y="4057121"/>
              <a:ext cx="61260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소금  </a:t>
              </a:r>
              <a:r>
                <a:rPr lang="ko-KR" altLang="en-US" sz="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7347872" y="4530796"/>
            <a:ext cx="611771" cy="250384"/>
            <a:chOff x="4298345" y="4057121"/>
            <a:chExt cx="611771" cy="250384"/>
          </a:xfrm>
        </p:grpSpPr>
        <p:sp>
          <p:nvSpPr>
            <p:cNvPr id="78" name="모서리가 둥근 직사각형 77"/>
            <p:cNvSpPr/>
            <p:nvPr/>
          </p:nvSpPr>
          <p:spPr>
            <a:xfrm>
              <a:off x="4298345" y="4057121"/>
              <a:ext cx="611771" cy="25038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350713" y="4057121"/>
              <a:ext cx="559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우유  </a:t>
              </a:r>
              <a:r>
                <a:rPr lang="ko-KR" altLang="en-US" sz="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8008886" y="4530796"/>
            <a:ext cx="685635" cy="369332"/>
            <a:chOff x="4972280" y="4057121"/>
            <a:chExt cx="611771" cy="369332"/>
          </a:xfrm>
        </p:grpSpPr>
        <p:sp>
          <p:nvSpPr>
            <p:cNvPr id="81" name="모서리가 둥근 직사각형 80"/>
            <p:cNvSpPr/>
            <p:nvPr/>
          </p:nvSpPr>
          <p:spPr>
            <a:xfrm>
              <a:off x="4972280" y="4057121"/>
              <a:ext cx="611771" cy="25038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024648" y="4057121"/>
              <a:ext cx="559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소고기  </a:t>
              </a:r>
              <a:r>
                <a:rPr lang="ko-KR" altLang="en-US" sz="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297029" y="4907280"/>
            <a:ext cx="611771" cy="250384"/>
            <a:chOff x="5708867" y="4057121"/>
            <a:chExt cx="611771" cy="250384"/>
          </a:xfrm>
        </p:grpSpPr>
        <p:sp>
          <p:nvSpPr>
            <p:cNvPr id="84" name="모서리가 둥근 직사각형 83"/>
            <p:cNvSpPr/>
            <p:nvPr/>
          </p:nvSpPr>
          <p:spPr>
            <a:xfrm>
              <a:off x="5708867" y="4057121"/>
              <a:ext cx="611771" cy="25038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761235" y="4057121"/>
              <a:ext cx="559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피망  </a:t>
              </a:r>
              <a:r>
                <a:rPr lang="ko-KR" altLang="en-US" sz="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</a:t>
              </a: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6958043" y="4907280"/>
            <a:ext cx="611771" cy="250384"/>
            <a:chOff x="6409209" y="4057121"/>
            <a:chExt cx="611771" cy="250384"/>
          </a:xfrm>
        </p:grpSpPr>
        <p:sp>
          <p:nvSpPr>
            <p:cNvPr id="87" name="모서리가 둥근 직사각형 86"/>
            <p:cNvSpPr/>
            <p:nvPr/>
          </p:nvSpPr>
          <p:spPr>
            <a:xfrm>
              <a:off x="6409209" y="4057121"/>
              <a:ext cx="611771" cy="25038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461577" y="4057121"/>
              <a:ext cx="559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후추  </a:t>
              </a:r>
              <a:r>
                <a:rPr lang="ko-KR" altLang="en-US" sz="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7619057" y="4907280"/>
            <a:ext cx="685633" cy="369332"/>
            <a:chOff x="7073806" y="4057121"/>
            <a:chExt cx="611771" cy="369332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7073806" y="4057121"/>
              <a:ext cx="611771" cy="25038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126174" y="4057121"/>
              <a:ext cx="5594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고등어  </a:t>
              </a:r>
              <a:r>
                <a:rPr lang="ko-KR" altLang="en-US" sz="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</a:t>
              </a: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3876427" y="4302830"/>
            <a:ext cx="611771" cy="250384"/>
            <a:chOff x="7746010" y="4057121"/>
            <a:chExt cx="611771" cy="250384"/>
          </a:xfrm>
        </p:grpSpPr>
        <p:sp>
          <p:nvSpPr>
            <p:cNvPr id="93" name="모서리가 둥근 직사각형 92"/>
            <p:cNvSpPr/>
            <p:nvPr/>
          </p:nvSpPr>
          <p:spPr>
            <a:xfrm>
              <a:off x="7746010" y="4057121"/>
              <a:ext cx="611771" cy="25038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798378" y="4057121"/>
              <a:ext cx="5594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오이  </a:t>
              </a:r>
              <a:r>
                <a:rPr lang="ko-KR" altLang="en-US" sz="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9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x</a:t>
              </a:r>
            </a:p>
          </p:txBody>
        </p:sp>
      </p:grpSp>
      <p:sp>
        <p:nvSpPr>
          <p:cNvPr id="95" name="직사각형 94"/>
          <p:cNvSpPr/>
          <p:nvPr/>
        </p:nvSpPr>
        <p:spPr>
          <a:xfrm>
            <a:off x="11983655" y="1238628"/>
            <a:ext cx="196214" cy="755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689" b="100000" l="0" r="100000">
                        <a14:foregroundMark x1="41667" y1="35559" x2="50556" y2="72621"/>
                        <a14:foregroundMark x1="82778" y1="56928" x2="41389" y2="86978"/>
                        <a14:foregroundMark x1="41111" y1="27546" x2="36944" y2="393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9693" y="880885"/>
            <a:ext cx="656358" cy="84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4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/>
          <p:cNvSpPr/>
          <p:nvPr/>
        </p:nvSpPr>
        <p:spPr>
          <a:xfrm>
            <a:off x="1828733" y="1125342"/>
            <a:ext cx="8534534" cy="57274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17" y="95915"/>
            <a:ext cx="1960020" cy="700716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0" y="737343"/>
            <a:ext cx="12192000" cy="501285"/>
          </a:xfrm>
          <a:prstGeom prst="rect">
            <a:avLst/>
          </a:prstGeom>
          <a:solidFill>
            <a:srgbClr val="991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1926394" y="826802"/>
            <a:ext cx="931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홈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596302" y="842761"/>
            <a:ext cx="1970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냉장고를 </a:t>
            </a:r>
            <a:r>
              <a:rPr lang="en-US" altLang="ko-KR" sz="1600" dirty="0" err="1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Vue</a:t>
            </a:r>
            <a:r>
              <a:rPr lang="ko-KR" altLang="en-US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탁해</a:t>
            </a:r>
            <a:endParaRPr lang="ko-KR" altLang="en-US" sz="16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014501" y="842761"/>
            <a:ext cx="1970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공지사항</a:t>
            </a:r>
            <a:endParaRPr lang="ko-KR" altLang="en-US" sz="16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952893" y="202194"/>
            <a:ext cx="2118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Jua" pitchFamily="2" charset="-127"/>
                <a:ea typeface="Jua" pitchFamily="2" charset="-127"/>
              </a:rPr>
              <a:t>로그아웃 </a:t>
            </a:r>
            <a:r>
              <a:rPr lang="ko-KR" altLang="en-US" sz="1600" dirty="0" err="1" smtClean="0">
                <a:latin typeface="Jua" pitchFamily="2" charset="-127"/>
                <a:ea typeface="Jua" pitchFamily="2" charset="-127"/>
              </a:rPr>
              <a:t>마이페이지</a:t>
            </a:r>
            <a:endParaRPr lang="ko-KR" altLang="en-US" sz="1600" dirty="0">
              <a:latin typeface="Jua" pitchFamily="2" charset="-127"/>
              <a:ea typeface="Jua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05402" y="818708"/>
            <a:ext cx="1970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Recipe </a:t>
            </a:r>
            <a:r>
              <a:rPr lang="ko-KR" altLang="en-US" sz="1600" dirty="0" smtClean="0">
                <a:solidFill>
                  <a:schemeClr val="bg1"/>
                </a:solidFill>
                <a:latin typeface="Jua" pitchFamily="2" charset="-127"/>
                <a:ea typeface="Jua" pitchFamily="2" charset="-127"/>
              </a:rPr>
              <a:t>작성하기</a:t>
            </a:r>
            <a:endParaRPr lang="ko-KR" altLang="en-US" sz="1600" dirty="0">
              <a:solidFill>
                <a:schemeClr val="bg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509157" y="1182369"/>
            <a:ext cx="1562974" cy="59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6396" y="1519105"/>
            <a:ext cx="5751184" cy="324013"/>
          </a:xfrm>
          <a:prstGeom prst="roundRect">
            <a:avLst>
              <a:gd name="adj" fmla="val 4523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과정</a:t>
            </a:r>
            <a:r>
              <a:rPr lang="ko-KR" altLang="en-US" sz="12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입력</a:t>
            </a:r>
            <a:endParaRPr lang="ko-KR" altLang="en-US" sz="1400" dirty="0">
              <a:solidFill>
                <a:schemeClr val="tx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186396" y="5855390"/>
            <a:ext cx="5751184" cy="324013"/>
          </a:xfrm>
          <a:prstGeom prst="roundRect">
            <a:avLst>
              <a:gd name="adj" fmla="val 4523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후기</a:t>
            </a:r>
            <a:r>
              <a:rPr lang="ko-KR" altLang="en-US" sz="12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입력</a:t>
            </a:r>
            <a:endParaRPr lang="ko-KR" altLang="en-US" sz="1400" dirty="0">
              <a:solidFill>
                <a:schemeClr val="tx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186396" y="4698188"/>
            <a:ext cx="5751184" cy="324013"/>
          </a:xfrm>
          <a:prstGeom prst="roundRect">
            <a:avLst>
              <a:gd name="adj" fmla="val 4523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난이도</a:t>
            </a:r>
            <a:r>
              <a:rPr lang="en-US" altLang="ko-KR" sz="1100" dirty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&amp;</a:t>
            </a:r>
            <a:r>
              <a:rPr lang="en-US" altLang="ko-KR" sz="11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소요시간</a:t>
            </a:r>
            <a:r>
              <a:rPr lang="ko-KR" altLang="en-US" sz="12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Jua" pitchFamily="2" charset="-127"/>
                <a:ea typeface="Jua" pitchFamily="2" charset="-127"/>
              </a:rPr>
              <a:t>입력</a:t>
            </a:r>
            <a:endParaRPr lang="ko-KR" altLang="en-US" sz="1400" dirty="0">
              <a:solidFill>
                <a:schemeClr val="tx1"/>
              </a:solidFill>
              <a:latin typeface="Jua" pitchFamily="2" charset="-127"/>
              <a:ea typeface="Jua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1983655" y="2976551"/>
            <a:ext cx="196214" cy="755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74426" y="5499842"/>
            <a:ext cx="3272458" cy="261610"/>
            <a:chOff x="4603714" y="5582463"/>
            <a:chExt cx="3272458" cy="261610"/>
          </a:xfrm>
        </p:grpSpPr>
        <p:sp>
          <p:nvSpPr>
            <p:cNvPr id="33" name="직사각형 32"/>
            <p:cNvSpPr/>
            <p:nvPr/>
          </p:nvSpPr>
          <p:spPr>
            <a:xfrm>
              <a:off x="4603714" y="5599367"/>
              <a:ext cx="348336" cy="219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735562" y="5582463"/>
              <a:ext cx="31406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|   </a:t>
              </a:r>
              <a:r>
                <a:rPr lang="ko-KR" altLang="en-US" sz="11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분의 시간이 필요합니다</a:t>
              </a:r>
              <a:r>
                <a:rPr lang="en-US" altLang="ko-KR" sz="11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39155" y="2218303"/>
            <a:ext cx="3660587" cy="328733"/>
            <a:chOff x="3630057" y="2090849"/>
            <a:chExt cx="3660587" cy="328733"/>
          </a:xfrm>
        </p:grpSpPr>
        <p:grpSp>
          <p:nvGrpSpPr>
            <p:cNvPr id="36" name="그룹 35"/>
            <p:cNvGrpSpPr/>
            <p:nvPr/>
          </p:nvGrpSpPr>
          <p:grpSpPr>
            <a:xfrm>
              <a:off x="4553730" y="2090849"/>
              <a:ext cx="2736914" cy="328733"/>
              <a:chOff x="3492701" y="2485829"/>
              <a:chExt cx="4967045" cy="470223"/>
            </a:xfrm>
          </p:grpSpPr>
          <p:sp>
            <p:nvSpPr>
              <p:cNvPr id="37" name="모서리가 둥근 직사각형 36"/>
              <p:cNvSpPr/>
              <p:nvPr/>
            </p:nvSpPr>
            <p:spPr>
              <a:xfrm>
                <a:off x="3492701" y="2485829"/>
                <a:ext cx="4967045" cy="47022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62531" y="2621359"/>
                <a:ext cx="285750" cy="247650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3548507" y="2567394"/>
                <a:ext cx="3958638" cy="363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3630057" y="2119551"/>
              <a:ext cx="923673" cy="265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레시피 검색</a:t>
              </a:r>
              <a:endParaRPr lang="en-US" altLang="ko-KR" sz="11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283677" y="3245130"/>
            <a:ext cx="1131642" cy="265207"/>
            <a:chOff x="3682231" y="2789786"/>
            <a:chExt cx="1131642" cy="265207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747" b="99451" l="0" r="97207">
                          <a14:foregroundMark x1="48603" y1="44505" x2="47486" y2="54945"/>
                          <a14:backgroundMark x1="91061" y1="25275" x2="97207" y2="35165"/>
                          <a14:backgroundMark x1="88268" y1="23626" x2="93855" y2="37363"/>
                          <a14:backgroundMark x1="8939" y1="21429" x2="1117" y2="379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682231" y="2816662"/>
              <a:ext cx="207969" cy="21145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3890200" y="2789786"/>
              <a:ext cx="923673" cy="265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추가하기</a:t>
              </a:r>
              <a:endParaRPr lang="en-US" altLang="ko-KR" sz="11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6"/>
          <a:srcRect l="2368" t="21780" r="75584" b="38074"/>
          <a:stretch/>
        </p:blipFill>
        <p:spPr>
          <a:xfrm>
            <a:off x="4059156" y="3638359"/>
            <a:ext cx="904469" cy="623772"/>
          </a:xfrm>
          <a:prstGeom prst="rect">
            <a:avLst/>
          </a:prstGeom>
        </p:spPr>
      </p:pic>
      <p:sp>
        <p:nvSpPr>
          <p:cNvPr id="80" name="모서리가 둥근 직사각형 79"/>
          <p:cNvSpPr/>
          <p:nvPr/>
        </p:nvSpPr>
        <p:spPr>
          <a:xfrm>
            <a:off x="5140700" y="3638360"/>
            <a:ext cx="2736914" cy="62377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8014045" y="4053472"/>
            <a:ext cx="472120" cy="229110"/>
          </a:xfrm>
          <a:prstGeom prst="roundRect">
            <a:avLst/>
          </a:prstGeom>
          <a:solidFill>
            <a:srgbClr val="EF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bg2">
                    <a:lumMod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추가</a:t>
            </a:r>
            <a:endParaRPr lang="ko-KR" altLang="en-US" sz="1050" dirty="0">
              <a:solidFill>
                <a:schemeClr val="bg2">
                  <a:lumMod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3009" y="2555370"/>
            <a:ext cx="476250" cy="7810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419" b="52137" l="2715" r="51584"/>
                    </a14:imgEffect>
                  </a14:imgLayer>
                </a14:imgProps>
              </a:ext>
            </a:extLst>
          </a:blip>
          <a:srcRect r="46096" b="44410"/>
          <a:stretch/>
        </p:blipFill>
        <p:spPr>
          <a:xfrm>
            <a:off x="7252093" y="2566010"/>
            <a:ext cx="605802" cy="769039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7863" b="97436" l="0" r="56109"/>
                    </a14:imgEffect>
                  </a14:imgLayer>
                </a14:imgProps>
              </a:ext>
            </a:extLst>
          </a:blip>
          <a:srcRect t="45944" r="45529"/>
          <a:stretch/>
        </p:blipFill>
        <p:spPr>
          <a:xfrm>
            <a:off x="6645327" y="2576621"/>
            <a:ext cx="612176" cy="747816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02" b="97436" l="9955" r="100000"/>
                    </a14:imgEffect>
                  </a14:imgLayer>
                </a14:imgProps>
              </a:ext>
            </a:extLst>
          </a:blip>
          <a:srcRect l="49276" t="42583"/>
          <a:stretch/>
        </p:blipFill>
        <p:spPr>
          <a:xfrm>
            <a:off x="5461112" y="2553368"/>
            <a:ext cx="570068" cy="794323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47863" l="47059" r="100000"/>
                    </a14:imgEffect>
                  </a14:imgLayer>
                </a14:imgProps>
              </a:ext>
            </a:extLst>
          </a:blip>
          <a:srcRect l="45946" b="49863"/>
          <a:stretch/>
        </p:blipFill>
        <p:spPr>
          <a:xfrm>
            <a:off x="6022876" y="2603728"/>
            <a:ext cx="607497" cy="693602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5308283" y="2767732"/>
            <a:ext cx="9236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레시피</a:t>
            </a:r>
            <a:endParaRPr lang="en-US" altLang="ko-KR" sz="11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en-US" altLang="ko-KR" sz="11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872562" y="2767732"/>
            <a:ext cx="9236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레시피</a:t>
            </a:r>
            <a:endParaRPr lang="en-US" altLang="ko-KR" sz="11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436841" y="2767732"/>
            <a:ext cx="9236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레시피</a:t>
            </a:r>
            <a:endParaRPr lang="en-US" altLang="ko-KR" sz="11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001120" y="2767732"/>
            <a:ext cx="9236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레시피</a:t>
            </a:r>
            <a:endParaRPr lang="en-US" altLang="ko-KR" sz="11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1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387661" y="5084339"/>
            <a:ext cx="923673" cy="265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난이도 </a:t>
            </a:r>
            <a:r>
              <a:rPr lang="en-US" altLang="ko-KR" sz="11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387661" y="5498044"/>
            <a:ext cx="923673" cy="265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소요시간 </a:t>
            </a:r>
            <a:r>
              <a:rPr lang="en-US" altLang="ko-KR" sz="11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</a:t>
            </a:r>
          </a:p>
        </p:txBody>
      </p:sp>
      <p:grpSp>
        <p:nvGrpSpPr>
          <p:cNvPr id="94" name="그룹 93"/>
          <p:cNvGrpSpPr/>
          <p:nvPr/>
        </p:nvGrpSpPr>
        <p:grpSpPr>
          <a:xfrm>
            <a:off x="4374426" y="5086137"/>
            <a:ext cx="3272458" cy="261610"/>
            <a:chOff x="4603714" y="5582463"/>
            <a:chExt cx="3272458" cy="261610"/>
          </a:xfrm>
        </p:grpSpPr>
        <p:sp>
          <p:nvSpPr>
            <p:cNvPr id="95" name="직사각형 94"/>
            <p:cNvSpPr/>
            <p:nvPr/>
          </p:nvSpPr>
          <p:spPr>
            <a:xfrm>
              <a:off x="4603714" y="5599367"/>
              <a:ext cx="348336" cy="219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735562" y="5582463"/>
              <a:ext cx="31406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2">
                      <a:lumMod val="50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|   / 10 </a:t>
              </a: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4264343" y="5292815"/>
            <a:ext cx="31406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숫자가 클수록 난이도가 높습니다</a:t>
            </a:r>
            <a:r>
              <a:rPr lang="en-US" altLang="ko-KR" sz="6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800" dirty="0" smtClean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3235754" y="6279047"/>
            <a:ext cx="5701826" cy="43471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1" name="TextBox 50"/>
          <p:cNvSpPr txBox="1"/>
          <p:nvPr/>
        </p:nvSpPr>
        <p:spPr>
          <a:xfrm>
            <a:off x="5762828" y="2272671"/>
            <a:ext cx="2258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요리의 </a:t>
            </a:r>
            <a:r>
              <a:rPr lang="ko-KR" altLang="en-US" sz="100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키워드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태그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입력해주세요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774511" y="2572973"/>
            <a:ext cx="476250" cy="7810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5" name="TextBox 64"/>
          <p:cNvSpPr txBox="1"/>
          <p:nvPr/>
        </p:nvSpPr>
        <p:spPr>
          <a:xfrm>
            <a:off x="5217201" y="3883714"/>
            <a:ext cx="2827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 smtClean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이용하여 태그 기능을 등록할 수 있습니다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7313442" y="4418476"/>
            <a:ext cx="1532420" cy="20884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나의 레시피에 추가하기</a:t>
            </a:r>
            <a:endParaRPr lang="ko-KR" altLang="en-US" sz="105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3"/>
          <a:srcRect b="71611"/>
          <a:stretch/>
        </p:blipFill>
        <p:spPr>
          <a:xfrm>
            <a:off x="3424963" y="1857297"/>
            <a:ext cx="1346897" cy="306783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283677" y="1918108"/>
            <a:ext cx="1131642" cy="265207"/>
            <a:chOff x="3682231" y="2789786"/>
            <a:chExt cx="1131642" cy="26520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747" b="99451" l="0" r="97207">
                          <a14:foregroundMark x1="48603" y1="44505" x2="47486" y2="54945"/>
                          <a14:backgroundMark x1="91061" y1="25275" x2="97207" y2="35165"/>
                          <a14:backgroundMark x1="88268" y1="23626" x2="93855" y2="37363"/>
                          <a14:backgroundMark x1="8939" y1="21429" x2="1117" y2="379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682231" y="2816662"/>
              <a:ext cx="207969" cy="211455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890200" y="2789786"/>
              <a:ext cx="923673" cy="265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불러오기</a:t>
              </a:r>
              <a:endParaRPr lang="en-US" altLang="ko-KR" sz="11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13"/>
          <a:srcRect l="2841" t="29272" r="2679" b="7972"/>
          <a:stretch/>
        </p:blipFill>
        <p:spPr>
          <a:xfrm>
            <a:off x="3456000" y="2194940"/>
            <a:ext cx="1430410" cy="678179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3442612" y="2302910"/>
            <a:ext cx="1466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공공 데이터 레시피에서 불러오기</a:t>
            </a:r>
            <a:endParaRPr lang="en-US" altLang="ko-KR" sz="7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445564" y="2557950"/>
            <a:ext cx="14285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나의 레시피에서 불러오기</a:t>
            </a:r>
            <a:endParaRPr lang="en-US" altLang="ko-KR" sz="7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3" name="오른쪽 화살표 62"/>
          <p:cNvSpPr/>
          <p:nvPr/>
        </p:nvSpPr>
        <p:spPr>
          <a:xfrm>
            <a:off x="2676877" y="2100843"/>
            <a:ext cx="676112" cy="557134"/>
          </a:xfrm>
          <a:prstGeom prst="rightArrow">
            <a:avLst/>
          </a:prstGeom>
          <a:solidFill>
            <a:srgbClr val="98BA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46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.9|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.9|4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1719</TotalTime>
  <Words>620</Words>
  <Application>Microsoft Office PowerPoint</Application>
  <PresentationFormat>와이드스크린</PresentationFormat>
  <Paragraphs>241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Nanum Pen</vt:lpstr>
      <vt:lpstr>맑은 고딕</vt:lpstr>
      <vt:lpstr>Symbol</vt:lpstr>
      <vt:lpstr>KoPub돋움체 Medium</vt:lpstr>
      <vt:lpstr>Arial</vt:lpstr>
      <vt:lpstr>KoPub돋움체 Bold</vt:lpstr>
      <vt:lpstr>Jua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144</cp:revision>
  <dcterms:created xsi:type="dcterms:W3CDTF">2020-07-21T00:34:05Z</dcterms:created>
  <dcterms:modified xsi:type="dcterms:W3CDTF">2020-08-20T16:35:15Z</dcterms:modified>
</cp:coreProperties>
</file>